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19"/>
  </p:notesMasterIdLst>
  <p:sldIdLst>
    <p:sldId id="256" r:id="rId2"/>
    <p:sldId id="272" r:id="rId3"/>
    <p:sldId id="257" r:id="rId4"/>
    <p:sldId id="258" r:id="rId5"/>
    <p:sldId id="259" r:id="rId6"/>
    <p:sldId id="260" r:id="rId7"/>
    <p:sldId id="261" r:id="rId8"/>
    <p:sldId id="262" r:id="rId9"/>
    <p:sldId id="263" r:id="rId10"/>
    <p:sldId id="271" r:id="rId11"/>
    <p:sldId id="264" r:id="rId12"/>
    <p:sldId id="265" r:id="rId13"/>
    <p:sldId id="266" r:id="rId14"/>
    <p:sldId id="267" r:id="rId15"/>
    <p:sldId id="268" r:id="rId16"/>
    <p:sldId id="269" r:id="rId17"/>
    <p:sldId id="270"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BE6AA-32A6-44C0-B19E-96CA92478410}" v="2" dt="2023-10-23T07:09:29.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un McDonagh" userId="e7e20aa191d40821" providerId="LiveId" clId="{A42BE6AA-32A6-44C0-B19E-96CA92478410}"/>
    <pc:docChg chg="modSld">
      <pc:chgData name="Shaun McDonagh" userId="e7e20aa191d40821" providerId="LiveId" clId="{A42BE6AA-32A6-44C0-B19E-96CA92478410}" dt="2023-10-23T07:10:01.234" v="12" actId="14100"/>
      <pc:docMkLst>
        <pc:docMk/>
      </pc:docMkLst>
      <pc:sldChg chg="addSp modSp mod">
        <pc:chgData name="Shaun McDonagh" userId="e7e20aa191d40821" providerId="LiveId" clId="{A42BE6AA-32A6-44C0-B19E-96CA92478410}" dt="2023-10-23T07:10:01.234" v="12" actId="14100"/>
        <pc:sldMkLst>
          <pc:docMk/>
          <pc:sldMk cId="3330795146" sldId="256"/>
        </pc:sldMkLst>
        <pc:picChg chg="mod">
          <ac:chgData name="Shaun McDonagh" userId="e7e20aa191d40821" providerId="LiveId" clId="{A42BE6AA-32A6-44C0-B19E-96CA92478410}" dt="2023-10-23T07:09:55.006" v="11" actId="1076"/>
          <ac:picMkLst>
            <pc:docMk/>
            <pc:sldMk cId="3330795146" sldId="256"/>
            <ac:picMk id="7" creationId="{BCB6CE55-478B-A737-B8D4-7FE22F91D224}"/>
          </ac:picMkLst>
        </pc:picChg>
        <pc:picChg chg="add mod">
          <ac:chgData name="Shaun McDonagh" userId="e7e20aa191d40821" providerId="LiveId" clId="{A42BE6AA-32A6-44C0-B19E-96CA92478410}" dt="2023-10-23T07:09:46.794" v="10" actId="1076"/>
          <ac:picMkLst>
            <pc:docMk/>
            <pc:sldMk cId="3330795146" sldId="256"/>
            <ac:picMk id="8" creationId="{0C34C1BD-505B-4380-8C6B-2BA75D86BFEC}"/>
          </ac:picMkLst>
        </pc:picChg>
        <pc:picChg chg="mod">
          <ac:chgData name="Shaun McDonagh" userId="e7e20aa191d40821" providerId="LiveId" clId="{A42BE6AA-32A6-44C0-B19E-96CA92478410}" dt="2023-10-23T07:10:01.234" v="12" actId="14100"/>
          <ac:picMkLst>
            <pc:docMk/>
            <pc:sldMk cId="3330795146" sldId="256"/>
            <ac:picMk id="10" creationId="{7BE87C21-3274-2A47-FD0A-127D14FE93F6}"/>
          </ac:picMkLst>
        </pc:picChg>
      </pc:sldChg>
      <pc:sldChg chg="modSp mod">
        <pc:chgData name="Shaun McDonagh" userId="e7e20aa191d40821" providerId="LiveId" clId="{A42BE6AA-32A6-44C0-B19E-96CA92478410}" dt="2023-10-23T06:54:32.205" v="6" actId="1076"/>
        <pc:sldMkLst>
          <pc:docMk/>
          <pc:sldMk cId="558331929" sldId="267"/>
        </pc:sldMkLst>
        <pc:spChg chg="mod">
          <ac:chgData name="Shaun McDonagh" userId="e7e20aa191d40821" providerId="LiveId" clId="{A42BE6AA-32A6-44C0-B19E-96CA92478410}" dt="2023-10-23T06:54:02.021" v="1" actId="1076"/>
          <ac:spMkLst>
            <pc:docMk/>
            <pc:sldMk cId="558331929" sldId="267"/>
            <ac:spMk id="2" creationId="{D5450F0C-FAA6-72ED-E3AB-C7A744967B0F}"/>
          </ac:spMkLst>
        </pc:spChg>
        <pc:spChg chg="mod">
          <ac:chgData name="Shaun McDonagh" userId="e7e20aa191d40821" providerId="LiveId" clId="{A42BE6AA-32A6-44C0-B19E-96CA92478410}" dt="2023-10-23T06:54:32.205" v="6" actId="1076"/>
          <ac:spMkLst>
            <pc:docMk/>
            <pc:sldMk cId="558331929" sldId="267"/>
            <ac:spMk id="3" creationId="{27D790E7-ED5B-F546-EEC4-DDF01C9862D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1C2E5A-D551-41D5-BC7B-BFB75A5BF69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495486B-7BA8-42C4-BC0B-EB579A0DA2F1}">
      <dgm:prSet/>
      <dgm:spPr/>
      <dgm:t>
        <a:bodyPr/>
        <a:lstStyle/>
        <a:p>
          <a:r>
            <a:rPr lang="en-US" dirty="0"/>
            <a:t>To match international benchmarks of Allied Health Care support as set out in the Aged Care Royal Commission, the estimated shortfall in Allied Health Care workforce facing the Australian aged care system is approximately 25,000 by 2033.</a:t>
          </a:r>
        </a:p>
      </dgm:t>
    </dgm:pt>
    <dgm:pt modelId="{95560D63-9ABC-4E97-BC05-AF16387C3223}" type="parTrans" cxnId="{B394D5E3-82CC-43AA-9173-58D952A7055D}">
      <dgm:prSet/>
      <dgm:spPr/>
      <dgm:t>
        <a:bodyPr/>
        <a:lstStyle/>
        <a:p>
          <a:endParaRPr lang="en-US"/>
        </a:p>
      </dgm:t>
    </dgm:pt>
    <dgm:pt modelId="{B2148AAC-0951-45B2-8F46-A3CD1EFBD898}" type="sibTrans" cxnId="{B394D5E3-82CC-43AA-9173-58D952A7055D}">
      <dgm:prSet/>
      <dgm:spPr/>
      <dgm:t>
        <a:bodyPr/>
        <a:lstStyle/>
        <a:p>
          <a:endParaRPr lang="en-US"/>
        </a:p>
      </dgm:t>
    </dgm:pt>
    <dgm:pt modelId="{B03C3B62-9EFB-4584-8AF4-B5CB64590EB2}">
      <dgm:prSet/>
      <dgm:spPr/>
      <dgm:t>
        <a:bodyPr/>
        <a:lstStyle/>
        <a:p>
          <a:r>
            <a:rPr lang="en-US" dirty="0"/>
            <a:t>To address this gap by 2030, the estimated increase in Allied Health Care training places and graduates in Australia would need to increase by 3.5x from current levels of an estimated 10,000 / year.</a:t>
          </a:r>
        </a:p>
      </dgm:t>
    </dgm:pt>
    <dgm:pt modelId="{1D955149-89B0-4BB8-B9A8-E056C346F4DD}" type="parTrans" cxnId="{F0414B49-D29A-4697-B292-FD00C9DC554A}">
      <dgm:prSet/>
      <dgm:spPr/>
      <dgm:t>
        <a:bodyPr/>
        <a:lstStyle/>
        <a:p>
          <a:endParaRPr lang="en-US"/>
        </a:p>
      </dgm:t>
    </dgm:pt>
    <dgm:pt modelId="{9B858507-C881-4686-9F8A-791BB9973FF6}" type="sibTrans" cxnId="{F0414B49-D29A-4697-B292-FD00C9DC554A}">
      <dgm:prSet/>
      <dgm:spPr/>
      <dgm:t>
        <a:bodyPr/>
        <a:lstStyle/>
        <a:p>
          <a:endParaRPr lang="en-US"/>
        </a:p>
      </dgm:t>
    </dgm:pt>
    <dgm:pt modelId="{5557B8AA-7662-4AF1-8DE2-843BDAAA7670}">
      <dgm:prSet/>
      <dgm:spPr/>
      <dgm:t>
        <a:bodyPr/>
        <a:lstStyle/>
        <a:p>
          <a:r>
            <a:rPr lang="en-US"/>
            <a:t>If anecdotal reports regarding differences in parity of pay and conditions between aged care and ‘competing’ sectors are realistic, then such disparity is likely to be a major driver of allied health care staff shortages in aged care over time.</a:t>
          </a:r>
        </a:p>
      </dgm:t>
    </dgm:pt>
    <dgm:pt modelId="{C8919C17-11E9-4F0B-B383-32425B28CB9A}" type="parTrans" cxnId="{02BA6A71-491D-4418-A531-9282C941BE79}">
      <dgm:prSet/>
      <dgm:spPr/>
      <dgm:t>
        <a:bodyPr/>
        <a:lstStyle/>
        <a:p>
          <a:endParaRPr lang="en-US"/>
        </a:p>
      </dgm:t>
    </dgm:pt>
    <dgm:pt modelId="{A2AD5ED3-A9A9-4FDD-B1C2-F9F766B945B3}" type="sibTrans" cxnId="{02BA6A71-491D-4418-A531-9282C941BE79}">
      <dgm:prSet/>
      <dgm:spPr/>
      <dgm:t>
        <a:bodyPr/>
        <a:lstStyle/>
        <a:p>
          <a:endParaRPr lang="en-US"/>
        </a:p>
      </dgm:t>
    </dgm:pt>
    <dgm:pt modelId="{830C58EF-B468-4F44-B4AC-32463FE10163}" type="pres">
      <dgm:prSet presAssocID="{9A1C2E5A-D551-41D5-BC7B-BFB75A5BF69A}" presName="diagram" presStyleCnt="0">
        <dgm:presLayoutVars>
          <dgm:dir/>
          <dgm:resizeHandles val="exact"/>
        </dgm:presLayoutVars>
      </dgm:prSet>
      <dgm:spPr/>
    </dgm:pt>
    <dgm:pt modelId="{84108200-4475-4142-9703-30F309EBF602}" type="pres">
      <dgm:prSet presAssocID="{B495486B-7BA8-42C4-BC0B-EB579A0DA2F1}" presName="node" presStyleLbl="node1" presStyleIdx="0" presStyleCnt="3">
        <dgm:presLayoutVars>
          <dgm:bulletEnabled val="1"/>
        </dgm:presLayoutVars>
      </dgm:prSet>
      <dgm:spPr/>
    </dgm:pt>
    <dgm:pt modelId="{6B49FB90-0155-429E-94C1-9FE6485F28EC}" type="pres">
      <dgm:prSet presAssocID="{B2148AAC-0951-45B2-8F46-A3CD1EFBD898}" presName="sibTrans" presStyleCnt="0"/>
      <dgm:spPr/>
    </dgm:pt>
    <dgm:pt modelId="{1229B82E-2EF8-4A12-9BD0-884D322A3048}" type="pres">
      <dgm:prSet presAssocID="{B03C3B62-9EFB-4584-8AF4-B5CB64590EB2}" presName="node" presStyleLbl="node1" presStyleIdx="1" presStyleCnt="3">
        <dgm:presLayoutVars>
          <dgm:bulletEnabled val="1"/>
        </dgm:presLayoutVars>
      </dgm:prSet>
      <dgm:spPr/>
    </dgm:pt>
    <dgm:pt modelId="{E42040EC-514A-4023-97C2-375F615C1EE8}" type="pres">
      <dgm:prSet presAssocID="{9B858507-C881-4686-9F8A-791BB9973FF6}" presName="sibTrans" presStyleCnt="0"/>
      <dgm:spPr/>
    </dgm:pt>
    <dgm:pt modelId="{7734201C-578E-405C-8CF4-79B70A9D4E8D}" type="pres">
      <dgm:prSet presAssocID="{5557B8AA-7662-4AF1-8DE2-843BDAAA7670}" presName="node" presStyleLbl="node1" presStyleIdx="2" presStyleCnt="3">
        <dgm:presLayoutVars>
          <dgm:bulletEnabled val="1"/>
        </dgm:presLayoutVars>
      </dgm:prSet>
      <dgm:spPr/>
    </dgm:pt>
  </dgm:ptLst>
  <dgm:cxnLst>
    <dgm:cxn modelId="{F616910E-3339-4790-A884-869F1420AE82}" type="presOf" srcId="{B495486B-7BA8-42C4-BC0B-EB579A0DA2F1}" destId="{84108200-4475-4142-9703-30F309EBF602}" srcOrd="0" destOrd="0" presId="urn:microsoft.com/office/officeart/2005/8/layout/default"/>
    <dgm:cxn modelId="{561EE027-7706-472B-ABAB-CE810E01300F}" type="presOf" srcId="{9A1C2E5A-D551-41D5-BC7B-BFB75A5BF69A}" destId="{830C58EF-B468-4F44-B4AC-32463FE10163}" srcOrd="0" destOrd="0" presId="urn:microsoft.com/office/officeart/2005/8/layout/default"/>
    <dgm:cxn modelId="{7AD1E938-57D6-4DE7-B6A6-7F29413A15FA}" type="presOf" srcId="{B03C3B62-9EFB-4584-8AF4-B5CB64590EB2}" destId="{1229B82E-2EF8-4A12-9BD0-884D322A3048}" srcOrd="0" destOrd="0" presId="urn:microsoft.com/office/officeart/2005/8/layout/default"/>
    <dgm:cxn modelId="{F0414B49-D29A-4697-B292-FD00C9DC554A}" srcId="{9A1C2E5A-D551-41D5-BC7B-BFB75A5BF69A}" destId="{B03C3B62-9EFB-4584-8AF4-B5CB64590EB2}" srcOrd="1" destOrd="0" parTransId="{1D955149-89B0-4BB8-B9A8-E056C346F4DD}" sibTransId="{9B858507-C881-4686-9F8A-791BB9973FF6}"/>
    <dgm:cxn modelId="{02BA6A71-491D-4418-A531-9282C941BE79}" srcId="{9A1C2E5A-D551-41D5-BC7B-BFB75A5BF69A}" destId="{5557B8AA-7662-4AF1-8DE2-843BDAAA7670}" srcOrd="2" destOrd="0" parTransId="{C8919C17-11E9-4F0B-B383-32425B28CB9A}" sibTransId="{A2AD5ED3-A9A9-4FDD-B1C2-F9F766B945B3}"/>
    <dgm:cxn modelId="{3A39F37F-249B-45C3-8B6F-75F67C4357CD}" type="presOf" srcId="{5557B8AA-7662-4AF1-8DE2-843BDAAA7670}" destId="{7734201C-578E-405C-8CF4-79B70A9D4E8D}" srcOrd="0" destOrd="0" presId="urn:microsoft.com/office/officeart/2005/8/layout/default"/>
    <dgm:cxn modelId="{B394D5E3-82CC-43AA-9173-58D952A7055D}" srcId="{9A1C2E5A-D551-41D5-BC7B-BFB75A5BF69A}" destId="{B495486B-7BA8-42C4-BC0B-EB579A0DA2F1}" srcOrd="0" destOrd="0" parTransId="{95560D63-9ABC-4E97-BC05-AF16387C3223}" sibTransId="{B2148AAC-0951-45B2-8F46-A3CD1EFBD898}"/>
    <dgm:cxn modelId="{56BE5F03-1297-453E-9F2F-56325395D4CB}" type="presParOf" srcId="{830C58EF-B468-4F44-B4AC-32463FE10163}" destId="{84108200-4475-4142-9703-30F309EBF602}" srcOrd="0" destOrd="0" presId="urn:microsoft.com/office/officeart/2005/8/layout/default"/>
    <dgm:cxn modelId="{B9B95628-1024-4443-AB49-7FDD85C688C5}" type="presParOf" srcId="{830C58EF-B468-4F44-B4AC-32463FE10163}" destId="{6B49FB90-0155-429E-94C1-9FE6485F28EC}" srcOrd="1" destOrd="0" presId="urn:microsoft.com/office/officeart/2005/8/layout/default"/>
    <dgm:cxn modelId="{9D1FE952-4D81-4389-A081-51331A2ED734}" type="presParOf" srcId="{830C58EF-B468-4F44-B4AC-32463FE10163}" destId="{1229B82E-2EF8-4A12-9BD0-884D322A3048}" srcOrd="2" destOrd="0" presId="urn:microsoft.com/office/officeart/2005/8/layout/default"/>
    <dgm:cxn modelId="{AEF0A893-FF5B-495D-A3AD-5BE620EE6DDA}" type="presParOf" srcId="{830C58EF-B468-4F44-B4AC-32463FE10163}" destId="{E42040EC-514A-4023-97C2-375F615C1EE8}" srcOrd="3" destOrd="0" presId="urn:microsoft.com/office/officeart/2005/8/layout/default"/>
    <dgm:cxn modelId="{02DCADEA-8583-4D3F-9020-33AFDE8CC7E7}" type="presParOf" srcId="{830C58EF-B468-4F44-B4AC-32463FE10163}" destId="{7734201C-578E-405C-8CF4-79B70A9D4E8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08200-4475-4142-9703-30F309EBF602}">
      <dsp:nvSpPr>
        <dsp:cNvPr id="0" name=""/>
        <dsp:cNvSpPr/>
      </dsp:nvSpPr>
      <dsp:spPr>
        <a:xfrm>
          <a:off x="0" y="1171970"/>
          <a:ext cx="3438870" cy="2063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To match international benchmarks of Allied Health Care support as set out in the Aged Care Royal Commission, the estimated shortfall in Allied Health Care workforce facing the Australian aged care system is approximately 25,000 by 2033.</a:t>
          </a:r>
        </a:p>
      </dsp:txBody>
      <dsp:txXfrm>
        <a:off x="0" y="1171970"/>
        <a:ext cx="3438870" cy="2063322"/>
      </dsp:txXfrm>
    </dsp:sp>
    <dsp:sp modelId="{1229B82E-2EF8-4A12-9BD0-884D322A3048}">
      <dsp:nvSpPr>
        <dsp:cNvPr id="0" name=""/>
        <dsp:cNvSpPr/>
      </dsp:nvSpPr>
      <dsp:spPr>
        <a:xfrm>
          <a:off x="3782757" y="1171970"/>
          <a:ext cx="3438870" cy="2063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To address this gap by 2030, the estimated increase in Allied Health Care training places and graduates in Australia would need to increase by 3.5x from current levels of an estimated 10,000 / year.</a:t>
          </a:r>
        </a:p>
      </dsp:txBody>
      <dsp:txXfrm>
        <a:off x="3782757" y="1171970"/>
        <a:ext cx="3438870" cy="2063322"/>
      </dsp:txXfrm>
    </dsp:sp>
    <dsp:sp modelId="{7734201C-578E-405C-8CF4-79B70A9D4E8D}">
      <dsp:nvSpPr>
        <dsp:cNvPr id="0" name=""/>
        <dsp:cNvSpPr/>
      </dsp:nvSpPr>
      <dsp:spPr>
        <a:xfrm>
          <a:off x="7565514" y="1171970"/>
          <a:ext cx="3438870" cy="2063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If anecdotal reports regarding differences in parity of pay and conditions between aged care and ‘competing’ sectors are realistic, then such disparity is likely to be a major driver of allied health care staff shortages in aged care over time.</a:t>
          </a:r>
        </a:p>
      </dsp:txBody>
      <dsp:txXfrm>
        <a:off x="7565514" y="1171970"/>
        <a:ext cx="3438870" cy="206332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C87BE07-8891-4A7A-AF5D-5B95127D5A42}" type="datetimeFigureOut">
              <a:rPr lang="en-AU" smtClean="0"/>
              <a:t>23/10/2023</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32F084F-E3AD-479A-AD01-92577515A1BD}" type="slidenum">
              <a:rPr lang="en-AU" smtClean="0"/>
              <a:t>‹#›</a:t>
            </a:fld>
            <a:endParaRPr lang="en-AU"/>
          </a:p>
        </p:txBody>
      </p:sp>
    </p:spTree>
    <p:extLst>
      <p:ext uri="{BB962C8B-B14F-4D97-AF65-F5344CB8AC3E}">
        <p14:creationId xmlns:p14="http://schemas.microsoft.com/office/powerpoint/2010/main" val="158506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07EB46D4-0AE5-4363-9583-8D754C547722}" type="datetime1">
              <a:rPr lang="en-US" smtClean="0"/>
              <a:t>10/23/2023</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39823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25A52AC1-5E28-486D-9B0C-407320FD55E5}" type="datetime1">
              <a:rPr lang="en-US" smtClean="0"/>
              <a:t>10/23/2023</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4560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3F8BC56F-A9D6-41EF-BAB6-3AA571962504}" type="datetime1">
              <a:rPr lang="en-US" smtClean="0"/>
              <a:t>10/23/2023</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5869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25C16AEC-75D1-4FFB-9102-D7BE16A6C01A}" type="datetime1">
              <a:rPr lang="en-US" smtClean="0"/>
              <a:t>10/23/2023</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1376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E26E09C7-EA9E-41F3-AD83-9226C6FA4352}" type="datetime1">
              <a:rPr lang="en-US" smtClean="0"/>
              <a:t>10/23/2023</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8246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EB294493-E9BF-41A7-886B-FED09A555254}" type="datetime1">
              <a:rPr lang="en-US" smtClean="0"/>
              <a:t>10/23/2023</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r>
              <a:rPr lang="en-US"/>
              <a:t>Commissioned by: AUSTRALIAN COUNCIL OF DEANS OF HEALTH SCIENCES</a:t>
            </a:r>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67113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822D4213-0B56-449F-A0A0-98B0B7A76248}" type="datetime1">
              <a:rPr lang="en-US" smtClean="0"/>
              <a:t>10/23/2023</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r>
              <a:rPr lang="en-US"/>
              <a:t>Commissioned by: AUSTRALIAN COUNCIL OF DEANS OF HEALTH SCIENCES</a:t>
            </a:r>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72441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EAAA8B85-421E-4BF6-ADA5-D13F7B7A5613}" type="datetime1">
              <a:rPr lang="en-US" smtClean="0"/>
              <a:t>10/23/2023</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r>
              <a:rPr lang="en-US"/>
              <a:t>Commissioned by: AUSTRALIAN COUNCIL OF DEANS OF HEALTH SCIENCES</a:t>
            </a:r>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56123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D04BB721-E840-459E-BA53-686AFCA69522}" type="datetime1">
              <a:rPr lang="en-US" smtClean="0"/>
              <a:t>10/23/2023</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r>
              <a:rPr lang="en-US"/>
              <a:t>Commissioned by: AUSTRALIAN COUNCIL OF DEANS OF HEALTH SCIENCES</a:t>
            </a:r>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75470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FE884DC7-DA63-49C3-92DA-BAF62DBE20BC}" type="datetime1">
              <a:rPr lang="en-US" smtClean="0"/>
              <a:t>10/23/2023</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r>
              <a:rPr lang="en-US"/>
              <a:t>Commissioned by: AUSTRALIAN COUNCIL OF DEANS OF HEALTH SCIENCES</a:t>
            </a:r>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580901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257FD523-9196-4274-AB56-D4199DA1BA76}" type="datetime1">
              <a:rPr lang="en-US" smtClean="0"/>
              <a:t>10/23/2023</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r>
              <a:rPr lang="en-US"/>
              <a:t>Commissioned by: AUSTRALIAN COUNCIL OF DEANS OF HEALTH SCIENCES</a:t>
            </a:r>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42074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C5F531C3-F316-4E68-A278-4CA617764795}" type="datetime1">
              <a:rPr lang="en-US" smtClean="0"/>
              <a:t>10/23/2023</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r>
              <a:rPr lang="en-US"/>
              <a:t>Commissioned by: AUSTRALIAN COUNCIL OF DEANS OF HEALTH SCIENCES</a:t>
            </a:r>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3447048343"/>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2" r:id="rId6"/>
    <p:sldLayoutId id="2147483788" r:id="rId7"/>
    <p:sldLayoutId id="2147483789" r:id="rId8"/>
    <p:sldLayoutId id="2147483790" r:id="rId9"/>
    <p:sldLayoutId id="2147483791" r:id="rId10"/>
    <p:sldLayoutId id="2147483793" r:id="rId11"/>
  </p:sldLayoutIdLst>
  <p:hf sldNum="0" hd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gedcare.royalcommission.gov.au/sites/default/files/2019-12/research-paper-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814131892#t=9"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9" name="Rectangle 17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9C4C4ACB-B09E-E918-5ECB-85095A93EA78}"/>
              </a:ext>
            </a:extLst>
          </p:cNvPr>
          <p:cNvSpPr>
            <a:spLocks noGrp="1"/>
          </p:cNvSpPr>
          <p:nvPr>
            <p:ph type="ctrTitle"/>
          </p:nvPr>
        </p:nvSpPr>
        <p:spPr>
          <a:xfrm>
            <a:off x="530352" y="603356"/>
            <a:ext cx="3973532" cy="2497353"/>
          </a:xfrm>
        </p:spPr>
        <p:txBody>
          <a:bodyPr vert="horz" lIns="91440" tIns="45720" rIns="91440" bIns="45720" rtlCol="0">
            <a:normAutofit/>
          </a:bodyPr>
          <a:lstStyle/>
          <a:p>
            <a:pPr>
              <a:lnSpc>
                <a:spcPct val="90000"/>
              </a:lnSpc>
            </a:pPr>
            <a:r>
              <a:rPr lang="en-US" sz="3400" b="1" dirty="0">
                <a:effectLst/>
              </a:rPr>
              <a:t>Aged Care Allied Health Workforce Modelling Project</a:t>
            </a:r>
            <a:br>
              <a:rPr lang="en-US" sz="3400" b="1" dirty="0">
                <a:effectLst/>
              </a:rPr>
            </a:br>
            <a:endParaRPr lang="en-US" sz="3400" dirty="0"/>
          </a:p>
        </p:txBody>
      </p:sp>
      <p:sp>
        <p:nvSpPr>
          <p:cNvPr id="3" name="Subtitle 2">
            <a:extLst>
              <a:ext uri="{FF2B5EF4-FFF2-40B4-BE49-F238E27FC236}">
                <a16:creationId xmlns:a16="http://schemas.microsoft.com/office/drawing/2014/main" id="{C3C549A9-DEC8-6F13-F522-1D805A1910BE}"/>
              </a:ext>
            </a:extLst>
          </p:cNvPr>
          <p:cNvSpPr>
            <a:spLocks noGrp="1"/>
          </p:cNvSpPr>
          <p:nvPr>
            <p:ph type="subTitle" idx="1"/>
          </p:nvPr>
        </p:nvSpPr>
        <p:spPr>
          <a:xfrm>
            <a:off x="530352" y="3509963"/>
            <a:ext cx="3973532" cy="2706358"/>
          </a:xfrm>
        </p:spPr>
        <p:txBody>
          <a:bodyPr vert="horz" lIns="91440" tIns="45720" rIns="91440" bIns="45720" rtlCol="0">
            <a:normAutofit/>
          </a:bodyPr>
          <a:lstStyle/>
          <a:p>
            <a:pPr>
              <a:lnSpc>
                <a:spcPct val="100000"/>
              </a:lnSpc>
              <a:spcAft>
                <a:spcPts val="800"/>
              </a:spcAft>
            </a:pPr>
            <a:r>
              <a:rPr lang="en-US" sz="1100" dirty="0">
                <a:effectLst/>
              </a:rPr>
              <a:t>A/Professor Jason Thompson – The University of Melbourne, University Department of Rural Health, Transport, Health, Urban &amp; Social Systems Research Group, Melbourne Centre for Data Science</a:t>
            </a:r>
          </a:p>
          <a:p>
            <a:pPr>
              <a:lnSpc>
                <a:spcPct val="100000"/>
              </a:lnSpc>
              <a:spcAft>
                <a:spcPts val="800"/>
              </a:spcAft>
            </a:pPr>
            <a:r>
              <a:rPr lang="en-US" sz="1100" dirty="0">
                <a:effectLst/>
              </a:rPr>
              <a:t>Professor Rod McClure – Centre for Human Factors and Sociotechnical Systems, University of the Sunshine Coast </a:t>
            </a:r>
          </a:p>
          <a:p>
            <a:pPr>
              <a:lnSpc>
                <a:spcPct val="100000"/>
              </a:lnSpc>
              <a:spcAft>
                <a:spcPts val="800"/>
              </a:spcAft>
            </a:pPr>
            <a:r>
              <a:rPr lang="en-US" sz="1100" dirty="0">
                <a:effectLst/>
              </a:rPr>
              <a:t>Dr Pam Harvey – Monash University Department of Rural Health</a:t>
            </a:r>
          </a:p>
          <a:p>
            <a:pPr>
              <a:lnSpc>
                <a:spcPct val="100000"/>
              </a:lnSpc>
              <a:spcAft>
                <a:spcPts val="800"/>
              </a:spcAft>
            </a:pPr>
            <a:r>
              <a:rPr lang="en-US" sz="1100" dirty="0"/>
              <a:t>Prof Lisa Bourke – University Department of Rural Health, University of Melbourne</a:t>
            </a:r>
            <a:endParaRPr lang="en-US" sz="1100" dirty="0">
              <a:effectLst/>
            </a:endParaRPr>
          </a:p>
          <a:p>
            <a:pPr>
              <a:lnSpc>
                <a:spcPct val="100000"/>
              </a:lnSpc>
            </a:pPr>
            <a:endParaRPr lang="en-US" sz="1100" dirty="0"/>
          </a:p>
        </p:txBody>
      </p:sp>
      <p:sp>
        <p:nvSpPr>
          <p:cNvPr id="181" name="Freeform: Shape 180">
            <a:extLst>
              <a:ext uri="{FF2B5EF4-FFF2-40B4-BE49-F238E27FC236}">
                <a16:creationId xmlns:a16="http://schemas.microsoft.com/office/drawing/2014/main" id="{8972B65B-8AFA-4B5C-BFC6-E443F3777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1648"/>
            <a:ext cx="1839951" cy="1423657"/>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83" name="Graphic 78">
            <a:extLst>
              <a:ext uri="{FF2B5EF4-FFF2-40B4-BE49-F238E27FC236}">
                <a16:creationId xmlns:a16="http://schemas.microsoft.com/office/drawing/2014/main" id="{8B32F32D-2578-47BA-A8C8-B9CC3F8A09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184" name="Graphic 78">
              <a:extLst>
                <a:ext uri="{FF2B5EF4-FFF2-40B4-BE49-F238E27FC236}">
                  <a16:creationId xmlns:a16="http://schemas.microsoft.com/office/drawing/2014/main" id="{FE39C5A6-D000-4F68-8942-DD0D6D6F83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85" name="Graphic 78">
              <a:extLst>
                <a:ext uri="{FF2B5EF4-FFF2-40B4-BE49-F238E27FC236}">
                  <a16:creationId xmlns:a16="http://schemas.microsoft.com/office/drawing/2014/main" id="{E89890B6-1232-480B-A1E4-4EE4897F644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86" name="Graphic 78">
                <a:extLst>
                  <a:ext uri="{FF2B5EF4-FFF2-40B4-BE49-F238E27FC236}">
                    <a16:creationId xmlns:a16="http://schemas.microsoft.com/office/drawing/2014/main" id="{AA2A92B4-DD5E-4659-876C-CEF27D8A3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87" name="Graphic 78">
                <a:extLst>
                  <a:ext uri="{FF2B5EF4-FFF2-40B4-BE49-F238E27FC236}">
                    <a16:creationId xmlns:a16="http://schemas.microsoft.com/office/drawing/2014/main" id="{CB3716F9-57FA-4E55-B926-D141DFDE7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88" name="Graphic 78">
                <a:extLst>
                  <a:ext uri="{FF2B5EF4-FFF2-40B4-BE49-F238E27FC236}">
                    <a16:creationId xmlns:a16="http://schemas.microsoft.com/office/drawing/2014/main" id="{6E65CA48-F624-4AAA-B08C-4D030E798B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9" name="Graphic 78">
                <a:extLst>
                  <a:ext uri="{FF2B5EF4-FFF2-40B4-BE49-F238E27FC236}">
                    <a16:creationId xmlns:a16="http://schemas.microsoft.com/office/drawing/2014/main" id="{5AB96607-3A57-4F71-87E5-C0D546FEB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pic>
        <p:nvPicPr>
          <p:cNvPr id="12" name="Content Placeholder 3">
            <a:extLst>
              <a:ext uri="{FF2B5EF4-FFF2-40B4-BE49-F238E27FC236}">
                <a16:creationId xmlns:a16="http://schemas.microsoft.com/office/drawing/2014/main" id="{954371BB-93CC-9409-5E00-0AB2485F1528}"/>
              </a:ext>
            </a:extLst>
          </p:cNvPr>
          <p:cNvPicPr>
            <a:picLocks noChangeAspect="1"/>
          </p:cNvPicPr>
          <p:nvPr/>
        </p:nvPicPr>
        <p:blipFill>
          <a:blip r:embed="rId2"/>
          <a:stretch>
            <a:fillRect/>
          </a:stretch>
        </p:blipFill>
        <p:spPr>
          <a:xfrm>
            <a:off x="5047847" y="1013610"/>
            <a:ext cx="3196691" cy="1870064"/>
          </a:xfrm>
          <a:prstGeom prst="rect">
            <a:avLst/>
          </a:prstGeom>
        </p:spPr>
      </p:pic>
      <p:pic>
        <p:nvPicPr>
          <p:cNvPr id="10" name="Picture 9" descr="A picture containing symbol, drawing, clipart, sketch&#10;&#10;Description automatically generated">
            <a:extLst>
              <a:ext uri="{FF2B5EF4-FFF2-40B4-BE49-F238E27FC236}">
                <a16:creationId xmlns:a16="http://schemas.microsoft.com/office/drawing/2014/main" id="{7BE87C21-3274-2A47-FD0A-127D14FE9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1822" y="603356"/>
            <a:ext cx="2449111" cy="2449111"/>
          </a:xfrm>
          <a:prstGeom prst="rect">
            <a:avLst/>
          </a:prstGeom>
        </p:spPr>
      </p:pic>
      <p:pic>
        <p:nvPicPr>
          <p:cNvPr id="7" name="Picture 6" descr="Shape&#10;&#10;Description automatically generated with medium confidence">
            <a:extLst>
              <a:ext uri="{FF2B5EF4-FFF2-40B4-BE49-F238E27FC236}">
                <a16:creationId xmlns:a16="http://schemas.microsoft.com/office/drawing/2014/main" id="{BCB6CE55-478B-A737-B8D4-7FE22F91D2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4236" y="3714893"/>
            <a:ext cx="3196691" cy="948611"/>
          </a:xfrm>
          <a:prstGeom prst="rect">
            <a:avLst/>
          </a:prstGeom>
        </p:spPr>
      </p:pic>
      <p:pic>
        <p:nvPicPr>
          <p:cNvPr id="5" name="Picture 4" descr="Diagram&#10;&#10;Description automatically generated">
            <a:extLst>
              <a:ext uri="{FF2B5EF4-FFF2-40B4-BE49-F238E27FC236}">
                <a16:creationId xmlns:a16="http://schemas.microsoft.com/office/drawing/2014/main" id="{F436724E-496F-7E02-8DA4-9DC8DF919A68}"/>
              </a:ext>
            </a:extLst>
          </p:cNvPr>
          <p:cNvPicPr>
            <a:picLocks noChangeAspect="1"/>
          </p:cNvPicPr>
          <p:nvPr/>
        </p:nvPicPr>
        <p:blipFill rotWithShape="1">
          <a:blip r:embed="rId5"/>
          <a:srcRect r="1" b="5732"/>
          <a:stretch/>
        </p:blipFill>
        <p:spPr>
          <a:xfrm>
            <a:off x="8471107" y="3828878"/>
            <a:ext cx="3192820" cy="2084312"/>
          </a:xfrm>
          <a:prstGeom prst="rect">
            <a:avLst/>
          </a:prstGeom>
        </p:spPr>
      </p:pic>
      <p:sp>
        <p:nvSpPr>
          <p:cNvPr id="191" name="Freeform: Shape 190">
            <a:extLst>
              <a:ext uri="{FF2B5EF4-FFF2-40B4-BE49-F238E27FC236}">
                <a16:creationId xmlns:a16="http://schemas.microsoft.com/office/drawing/2014/main" id="{286E5E1D-FD49-448F-83C8-E06466BE5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99042" y="5608708"/>
            <a:ext cx="4292956" cy="1249292"/>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3" name="Group 192">
            <a:extLst>
              <a:ext uri="{FF2B5EF4-FFF2-40B4-BE49-F238E27FC236}">
                <a16:creationId xmlns:a16="http://schemas.microsoft.com/office/drawing/2014/main" id="{D82E7BA0-A7BA-4C61-9D6F-5345A54056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447993" y="5742897"/>
            <a:ext cx="886141" cy="802496"/>
            <a:chOff x="10948005" y="3272152"/>
            <a:chExt cx="868640" cy="786648"/>
          </a:xfrm>
          <a:solidFill>
            <a:schemeClr val="accent6"/>
          </a:solidFill>
        </p:grpSpPr>
        <p:sp>
          <p:nvSpPr>
            <p:cNvPr id="194" name="Freeform: Shape 193">
              <a:extLst>
                <a:ext uri="{FF2B5EF4-FFF2-40B4-BE49-F238E27FC236}">
                  <a16:creationId xmlns:a16="http://schemas.microsoft.com/office/drawing/2014/main" id="{B5369E81-3115-4284-995E-F753EB421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95" name="Freeform: Shape 194">
              <a:extLst>
                <a:ext uri="{FF2B5EF4-FFF2-40B4-BE49-F238E27FC236}">
                  <a16:creationId xmlns:a16="http://schemas.microsoft.com/office/drawing/2014/main" id="{44729589-1C6A-4995-83DB-3C8AC2B8DE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96" name="Freeform: Shape 195">
              <a:extLst>
                <a:ext uri="{FF2B5EF4-FFF2-40B4-BE49-F238E27FC236}">
                  <a16:creationId xmlns:a16="http://schemas.microsoft.com/office/drawing/2014/main" id="{7A966D0D-0B99-4534-8150-ECA25F804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97" name="Graphic 12">
              <a:extLst>
                <a:ext uri="{FF2B5EF4-FFF2-40B4-BE49-F238E27FC236}">
                  <a16:creationId xmlns:a16="http://schemas.microsoft.com/office/drawing/2014/main" id="{7DC8EDF8-9492-4A6B-8050-A6B44F11B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98" name="Graphic 15">
              <a:extLst>
                <a:ext uri="{FF2B5EF4-FFF2-40B4-BE49-F238E27FC236}">
                  <a16:creationId xmlns:a16="http://schemas.microsoft.com/office/drawing/2014/main" id="{13B4EDF3-5414-4F6E-8824-4FDC7BFD5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9" name="Graphic 15">
              <a:extLst>
                <a:ext uri="{FF2B5EF4-FFF2-40B4-BE49-F238E27FC236}">
                  <a16:creationId xmlns:a16="http://schemas.microsoft.com/office/drawing/2014/main" id="{6CE204CE-5738-4712-8E02-CF746C010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D2369023-4235-4E1E-A424-EA0EA83DE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3">
            <a:extLst>
              <a:ext uri="{FF2B5EF4-FFF2-40B4-BE49-F238E27FC236}">
                <a16:creationId xmlns:a16="http://schemas.microsoft.com/office/drawing/2014/main" id="{2C755CF8-5320-CFF8-261B-5047BB5ED532}"/>
              </a:ext>
            </a:extLst>
          </p:cNvPr>
          <p:cNvSpPr>
            <a:spLocks noGrp="1"/>
          </p:cNvSpPr>
          <p:nvPr>
            <p:ph type="ftr" sz="quarter" idx="11"/>
          </p:nvPr>
        </p:nvSpPr>
        <p:spPr/>
        <p:txBody>
          <a:bodyPr/>
          <a:lstStyle/>
          <a:p>
            <a:r>
              <a:rPr lang="en-US"/>
              <a:t>Commissioned by: AUSTRALIAN COUNCIL OF DEANS OF HEALTH SCIENCES</a:t>
            </a:r>
          </a:p>
        </p:txBody>
      </p:sp>
      <p:pic>
        <p:nvPicPr>
          <p:cNvPr id="8" name="Picture 7" descr="A logo for the council of health sciences&#10;&#10;Description automatically generated">
            <a:extLst>
              <a:ext uri="{FF2B5EF4-FFF2-40B4-BE49-F238E27FC236}">
                <a16:creationId xmlns:a16="http://schemas.microsoft.com/office/drawing/2014/main" id="{0C34C1BD-505B-4380-8C6B-2BA75D86BFE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23316" y="5321576"/>
            <a:ext cx="1469491" cy="1469491"/>
          </a:xfrm>
          <a:prstGeom prst="rect">
            <a:avLst/>
          </a:prstGeom>
        </p:spPr>
      </p:pic>
    </p:spTree>
    <p:extLst>
      <p:ext uri="{BB962C8B-B14F-4D97-AF65-F5344CB8AC3E}">
        <p14:creationId xmlns:p14="http://schemas.microsoft.com/office/powerpoint/2010/main" val="333079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67DDF-0016-B38A-E699-69037537B660}"/>
              </a:ext>
            </a:extLst>
          </p:cNvPr>
          <p:cNvSpPr>
            <a:spLocks noGrp="1"/>
          </p:cNvSpPr>
          <p:nvPr>
            <p:ph type="title"/>
          </p:nvPr>
        </p:nvSpPr>
        <p:spPr/>
        <p:txBody>
          <a:bodyPr/>
          <a:lstStyle/>
          <a:p>
            <a:r>
              <a:rPr lang="en-AU"/>
              <a:t>The model</a:t>
            </a:r>
            <a:endParaRPr lang="en-AU" dirty="0"/>
          </a:p>
        </p:txBody>
      </p:sp>
      <p:pic>
        <p:nvPicPr>
          <p:cNvPr id="4" name="Content Placeholder 3" descr="Diagram&#10;&#10;Description automatically generated">
            <a:extLst>
              <a:ext uri="{FF2B5EF4-FFF2-40B4-BE49-F238E27FC236}">
                <a16:creationId xmlns:a16="http://schemas.microsoft.com/office/drawing/2014/main" id="{97FFF045-59DA-CCC5-7826-77FF4746F832}"/>
              </a:ext>
            </a:extLst>
          </p:cNvPr>
          <p:cNvPicPr>
            <a:picLocks noGrp="1" noChangeAspect="1"/>
          </p:cNvPicPr>
          <p:nvPr>
            <p:ph idx="1"/>
          </p:nvPr>
        </p:nvPicPr>
        <p:blipFill>
          <a:blip r:embed="rId2"/>
          <a:stretch>
            <a:fillRect/>
          </a:stretch>
        </p:blipFill>
        <p:spPr>
          <a:xfrm>
            <a:off x="3366501" y="787068"/>
            <a:ext cx="7957281" cy="5518760"/>
          </a:xfrm>
          <a:prstGeom prst="rect">
            <a:avLst/>
          </a:prstGeom>
        </p:spPr>
      </p:pic>
      <p:sp>
        <p:nvSpPr>
          <p:cNvPr id="5" name="Arrow: Right 4">
            <a:extLst>
              <a:ext uri="{FF2B5EF4-FFF2-40B4-BE49-F238E27FC236}">
                <a16:creationId xmlns:a16="http://schemas.microsoft.com/office/drawing/2014/main" id="{84BCFC8A-4EFB-F178-E496-41EFD9493D5F}"/>
              </a:ext>
            </a:extLst>
          </p:cNvPr>
          <p:cNvSpPr/>
          <p:nvPr/>
        </p:nvSpPr>
        <p:spPr>
          <a:xfrm>
            <a:off x="3009900" y="714375"/>
            <a:ext cx="4724400" cy="2085975"/>
          </a:xfrm>
          <a:prstGeom prst="righ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800" dirty="0">
                <a:solidFill>
                  <a:schemeClr val="tx1"/>
                </a:solidFill>
              </a:rPr>
              <a:t>Aged People</a:t>
            </a:r>
          </a:p>
        </p:txBody>
      </p:sp>
      <p:sp>
        <p:nvSpPr>
          <p:cNvPr id="6" name="Arrow: Right 5">
            <a:extLst>
              <a:ext uri="{FF2B5EF4-FFF2-40B4-BE49-F238E27FC236}">
                <a16:creationId xmlns:a16="http://schemas.microsoft.com/office/drawing/2014/main" id="{924003A2-923F-E113-124A-80B53CC31A6F}"/>
              </a:ext>
            </a:extLst>
          </p:cNvPr>
          <p:cNvSpPr/>
          <p:nvPr/>
        </p:nvSpPr>
        <p:spPr>
          <a:xfrm>
            <a:off x="3009900" y="3510101"/>
            <a:ext cx="4724400" cy="2085975"/>
          </a:xfrm>
          <a:prstGeom prst="rightArrow">
            <a:avLst/>
          </a:prstGeom>
          <a:solidFill>
            <a:srgbClr val="92D05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0" dirty="0">
                <a:solidFill>
                  <a:schemeClr val="tx1"/>
                </a:solidFill>
              </a:rPr>
              <a:t>Professions</a:t>
            </a:r>
          </a:p>
        </p:txBody>
      </p:sp>
      <p:sp>
        <p:nvSpPr>
          <p:cNvPr id="7" name="Arrow: Right 6">
            <a:extLst>
              <a:ext uri="{FF2B5EF4-FFF2-40B4-BE49-F238E27FC236}">
                <a16:creationId xmlns:a16="http://schemas.microsoft.com/office/drawing/2014/main" id="{0251723E-FB3B-F44F-B627-1163F9BAD6F4}"/>
              </a:ext>
            </a:extLst>
          </p:cNvPr>
          <p:cNvSpPr/>
          <p:nvPr/>
        </p:nvSpPr>
        <p:spPr>
          <a:xfrm flipH="1">
            <a:off x="7392707" y="787067"/>
            <a:ext cx="4427817" cy="1847850"/>
          </a:xfrm>
          <a:prstGeom prst="rightArrow">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solidFill>
                  <a:schemeClr val="tx1"/>
                </a:solidFill>
              </a:rPr>
              <a:t>EFT Allocations</a:t>
            </a:r>
          </a:p>
        </p:txBody>
      </p:sp>
      <p:sp>
        <p:nvSpPr>
          <p:cNvPr id="8" name="Arrow: Right 7">
            <a:extLst>
              <a:ext uri="{FF2B5EF4-FFF2-40B4-BE49-F238E27FC236}">
                <a16:creationId xmlns:a16="http://schemas.microsoft.com/office/drawing/2014/main" id="{6A0EF0FF-9385-E4DC-204F-B39AAF525292}"/>
              </a:ext>
            </a:extLst>
          </p:cNvPr>
          <p:cNvSpPr/>
          <p:nvPr/>
        </p:nvSpPr>
        <p:spPr>
          <a:xfrm flipH="1">
            <a:off x="8090900" y="4362449"/>
            <a:ext cx="3870018" cy="1546559"/>
          </a:xfrm>
          <a:prstGeom prst="rightArrow">
            <a:avLst/>
          </a:pr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rPr>
              <a:t>Estimated EFT across Allied Health care</a:t>
            </a:r>
          </a:p>
        </p:txBody>
      </p:sp>
      <p:sp>
        <p:nvSpPr>
          <p:cNvPr id="3" name="Oval 2">
            <a:extLst>
              <a:ext uri="{FF2B5EF4-FFF2-40B4-BE49-F238E27FC236}">
                <a16:creationId xmlns:a16="http://schemas.microsoft.com/office/drawing/2014/main" id="{D6108E5F-595D-970B-A73B-7B9BE0F1B1D8}"/>
              </a:ext>
            </a:extLst>
          </p:cNvPr>
          <p:cNvSpPr/>
          <p:nvPr/>
        </p:nvSpPr>
        <p:spPr>
          <a:xfrm>
            <a:off x="5457825" y="2873043"/>
            <a:ext cx="1182673" cy="926600"/>
          </a:xfrm>
          <a:prstGeom prst="ellipse">
            <a:avLst/>
          </a:prstGeom>
          <a:solidFill>
            <a:srgbClr val="FFFF00">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ooter Placeholder 8">
            <a:extLst>
              <a:ext uri="{FF2B5EF4-FFF2-40B4-BE49-F238E27FC236}">
                <a16:creationId xmlns:a16="http://schemas.microsoft.com/office/drawing/2014/main" id="{EC6C7979-4B8C-C548-FD0B-0E67DCF8D8A4}"/>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57943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FB04-DD29-1C55-1356-AA5A4A719528}"/>
              </a:ext>
            </a:extLst>
          </p:cNvPr>
          <p:cNvSpPr>
            <a:spLocks noGrp="1"/>
          </p:cNvSpPr>
          <p:nvPr>
            <p:ph type="title"/>
          </p:nvPr>
        </p:nvSpPr>
        <p:spPr/>
        <p:txBody>
          <a:bodyPr/>
          <a:lstStyle/>
          <a:p>
            <a:r>
              <a:rPr lang="en-AU" dirty="0"/>
              <a:t>The model</a:t>
            </a:r>
          </a:p>
        </p:txBody>
      </p:sp>
      <p:pic>
        <p:nvPicPr>
          <p:cNvPr id="4" name="Content Placeholder 3">
            <a:extLst>
              <a:ext uri="{FF2B5EF4-FFF2-40B4-BE49-F238E27FC236}">
                <a16:creationId xmlns:a16="http://schemas.microsoft.com/office/drawing/2014/main" id="{09B09B81-0074-3A4A-A1A5-85C3976A0624}"/>
              </a:ext>
            </a:extLst>
          </p:cNvPr>
          <p:cNvPicPr>
            <a:picLocks noGrp="1" noChangeAspect="1"/>
          </p:cNvPicPr>
          <p:nvPr>
            <p:ph idx="1"/>
          </p:nvPr>
        </p:nvPicPr>
        <p:blipFill>
          <a:blip r:embed="rId2"/>
          <a:stretch>
            <a:fillRect/>
          </a:stretch>
        </p:blipFill>
        <p:spPr>
          <a:xfrm>
            <a:off x="3092297" y="827809"/>
            <a:ext cx="8901107" cy="5202382"/>
          </a:xfrm>
          <a:prstGeom prst="rect">
            <a:avLst/>
          </a:prstGeom>
        </p:spPr>
      </p:pic>
      <p:sp>
        <p:nvSpPr>
          <p:cNvPr id="3" name="Footer Placeholder 2">
            <a:extLst>
              <a:ext uri="{FF2B5EF4-FFF2-40B4-BE49-F238E27FC236}">
                <a16:creationId xmlns:a16="http://schemas.microsoft.com/office/drawing/2014/main" id="{6CDD4003-76E1-F4E6-77F8-37DFEE604EBD}"/>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209889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C7F9-FD1F-C81C-4F36-50BE6695D840}"/>
              </a:ext>
            </a:extLst>
          </p:cNvPr>
          <p:cNvSpPr>
            <a:spLocks noGrp="1"/>
          </p:cNvSpPr>
          <p:nvPr>
            <p:ph type="title"/>
          </p:nvPr>
        </p:nvSpPr>
        <p:spPr/>
        <p:txBody>
          <a:bodyPr/>
          <a:lstStyle/>
          <a:p>
            <a:r>
              <a:rPr lang="en-AU" dirty="0"/>
              <a:t>Appendices</a:t>
            </a:r>
          </a:p>
        </p:txBody>
      </p:sp>
      <p:sp>
        <p:nvSpPr>
          <p:cNvPr id="3" name="Content Placeholder 2">
            <a:extLst>
              <a:ext uri="{FF2B5EF4-FFF2-40B4-BE49-F238E27FC236}">
                <a16:creationId xmlns:a16="http://schemas.microsoft.com/office/drawing/2014/main" id="{D29AA7EE-29A9-3822-5478-0DC616554FA2}"/>
              </a:ext>
            </a:extLst>
          </p:cNvPr>
          <p:cNvSpPr>
            <a:spLocks noGrp="1"/>
          </p:cNvSpPr>
          <p:nvPr>
            <p:ph idx="1"/>
          </p:nvPr>
        </p:nvSpPr>
        <p:spPr/>
        <p:txBody>
          <a:bodyPr>
            <a:normAutofit fontScale="62500" lnSpcReduction="20000"/>
          </a:bodyPr>
          <a:lstStyle/>
          <a:p>
            <a:pPr algn="just">
              <a:lnSpc>
                <a:spcPct val="150000"/>
              </a:lnSpc>
              <a:spcBef>
                <a:spcPts val="0"/>
              </a:spcBef>
              <a:spcAft>
                <a:spcPts val="60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Appendix A contains a link to an Excel</a:t>
            </a:r>
            <a:r>
              <a:rPr lang="en-US" dirty="0">
                <a:effectLst/>
                <a:latin typeface="Calibri" panose="020F0502020204030204" pitchFamily="34" charset="0"/>
                <a:ea typeface="Times New Roman" panose="02020603050405020304" pitchFamily="18" charset="0"/>
                <a:cs typeface="Calibri" panose="020F0502020204030204" pitchFamily="34" charset="0"/>
              </a:rPr>
              <a:t>™</a:t>
            </a:r>
            <a:r>
              <a:rPr lang="en-US" dirty="0">
                <a:effectLst/>
                <a:latin typeface="Calibri" panose="020F0502020204030204" pitchFamily="34" charset="0"/>
                <a:ea typeface="Times New Roman" panose="02020603050405020304" pitchFamily="18" charset="0"/>
                <a:cs typeface="Times New Roman" panose="02020603050405020304" pitchFamily="18" charset="0"/>
              </a:rPr>
              <a:t> sheet where all model assumptions and formulae contained within the representation are detailed under the following headings:</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Item (the feature within the model)</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Feature type (stock, flow or variable)</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Initial Value (e.g., as of ‘today’)</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Formula / Estimate</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Unit (e.g., time, headcount, FTE, hours)</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Reference</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Confidence (a rating as to how confident the modeling team is in relation to the data and/or estimate supplied), and</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cs typeface="Times New Roman" panose="02020603050405020304" pitchFamily="18" charset="0"/>
              </a:rPr>
              <a:t>Justification / Considerations (commentary on any issues associated with the data or estimates)</a:t>
            </a:r>
            <a:endParaRPr lang="en-AU"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Footer Placeholder 3">
            <a:extLst>
              <a:ext uri="{FF2B5EF4-FFF2-40B4-BE49-F238E27FC236}">
                <a16:creationId xmlns:a16="http://schemas.microsoft.com/office/drawing/2014/main" id="{684E2460-68A5-7320-1496-7B920226B86D}"/>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2376505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0F0C-FAA6-72ED-E3AB-C7A744967B0F}"/>
              </a:ext>
            </a:extLst>
          </p:cNvPr>
          <p:cNvSpPr>
            <a:spLocks noGrp="1"/>
          </p:cNvSpPr>
          <p:nvPr>
            <p:ph type="title"/>
          </p:nvPr>
        </p:nvSpPr>
        <p:spPr>
          <a:xfrm>
            <a:off x="525717" y="392787"/>
            <a:ext cx="10077557" cy="563560"/>
          </a:xfrm>
        </p:spPr>
        <p:txBody>
          <a:bodyPr>
            <a:normAutofit fontScale="90000"/>
          </a:bodyPr>
          <a:lstStyle/>
          <a:p>
            <a:r>
              <a:rPr lang="en-AU" dirty="0"/>
              <a:t>Results</a:t>
            </a:r>
          </a:p>
        </p:txBody>
      </p:sp>
      <p:sp>
        <p:nvSpPr>
          <p:cNvPr id="3" name="Content Placeholder 2">
            <a:extLst>
              <a:ext uri="{FF2B5EF4-FFF2-40B4-BE49-F238E27FC236}">
                <a16:creationId xmlns:a16="http://schemas.microsoft.com/office/drawing/2014/main" id="{27D790E7-ED5B-F546-EEC4-DDF01C9862D1}"/>
              </a:ext>
            </a:extLst>
          </p:cNvPr>
          <p:cNvSpPr>
            <a:spLocks noGrp="1"/>
          </p:cNvSpPr>
          <p:nvPr>
            <p:ph idx="1"/>
          </p:nvPr>
        </p:nvSpPr>
        <p:spPr>
          <a:xfrm>
            <a:off x="525717" y="1442907"/>
            <a:ext cx="10077557" cy="4628024"/>
          </a:xfrm>
        </p:spPr>
        <p:txBody>
          <a:bodyPr>
            <a:normAutofit fontScale="55000" lnSpcReduction="20000"/>
          </a:bodyPr>
          <a:lstStyle/>
          <a:p>
            <a:pPr algn="just">
              <a:lnSpc>
                <a:spcPct val="150000"/>
              </a:lnSpc>
              <a:spcBef>
                <a:spcPts val="0"/>
              </a:spcBef>
              <a:spcAft>
                <a:spcPts val="800"/>
              </a:spcAft>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match international benchmarks of Allied Health Care support as set out in the Aged Care Royal Commission </a:t>
            </a:r>
            <a:r>
              <a:rPr lang="en-US" sz="23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report</a:t>
            </a: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22 minutes of Allied Health Care per day, the estimated shortfall in Allied Health Care workforce facing the Australian aged care system is approximately 25,000 people per year over the next 10 years. This result is affected by several key assumptions:</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There is a continued drain of Allied Care Professionals away from the Aged Care sector due to disparities in pay and conditions between the aged care sector and ‘competing’ areas.</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graduates trained in Allied Health will continue to work in aged care settings at current rates.</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the growth in residential aged care places continues at 2% per annum.</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current occupancy rates of aged care facilities will maintain levels of ~86%.</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there will be no growth in HCP places.</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there will be no growth in CHSP places.</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the current ratio of Allied Health Care professional FTE to headcount will remain stable.</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an increase of current levels of 8 minutes of Allied Health Care per resident in aged care facilities to 22 minutes is the desired standard (e.g., if there is no desired increase, there is no shortfall unless there is a max exodus from the sector).</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800"/>
              </a:spcAft>
              <a:buFont typeface="Symbol" panose="05050102010706020507" pitchFamily="18" charset="2"/>
              <a:buChar char=""/>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the current ‘mix’ of Allied Health Care professionals stays stable over time and that any changes affect each profession proportionately.</a:t>
            </a:r>
            <a:endParaRPr lang="en-AU"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50000"/>
              </a:lnSpc>
              <a:spcBef>
                <a:spcPts val="0"/>
              </a:spcBef>
              <a:spcAft>
                <a:spcPts val="800"/>
              </a:spcAft>
            </a:pPr>
            <a:r>
              <a:rPr lang="en-US" sz="2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These assumptions may or may not be realistic. However, regardless of their likelihood, the model enables the user to dial in these or alternative assumptions that to suit alternative scenarios</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Footer Placeholder 3">
            <a:extLst>
              <a:ext uri="{FF2B5EF4-FFF2-40B4-BE49-F238E27FC236}">
                <a16:creationId xmlns:a16="http://schemas.microsoft.com/office/drawing/2014/main" id="{B2EC4B3F-3546-7DF7-1483-12D8DCE944DE}"/>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248202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F420BC5C-C418-4843-B04B-6918968D0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450F0C-FAA6-72ED-E3AB-C7A744967B0F}"/>
              </a:ext>
            </a:extLst>
          </p:cNvPr>
          <p:cNvSpPr>
            <a:spLocks noGrp="1"/>
          </p:cNvSpPr>
          <p:nvPr>
            <p:ph type="title"/>
          </p:nvPr>
        </p:nvSpPr>
        <p:spPr>
          <a:xfrm>
            <a:off x="458050" y="27653"/>
            <a:ext cx="4767930" cy="1848734"/>
          </a:xfrm>
        </p:spPr>
        <p:txBody>
          <a:bodyPr>
            <a:normAutofit/>
          </a:bodyPr>
          <a:lstStyle/>
          <a:p>
            <a:r>
              <a:rPr lang="en-AU" dirty="0"/>
              <a:t>Results</a:t>
            </a:r>
          </a:p>
        </p:txBody>
      </p:sp>
      <p:sp>
        <p:nvSpPr>
          <p:cNvPr id="37" name="Freeform: Shape 36">
            <a:extLst>
              <a:ext uri="{FF2B5EF4-FFF2-40B4-BE49-F238E27FC236}">
                <a16:creationId xmlns:a16="http://schemas.microsoft.com/office/drawing/2014/main" id="{13E5F285-BD95-4989-B20B-778990159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1648"/>
            <a:ext cx="1839951" cy="1423657"/>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9" name="Graphic 78">
            <a:extLst>
              <a:ext uri="{FF2B5EF4-FFF2-40B4-BE49-F238E27FC236}">
                <a16:creationId xmlns:a16="http://schemas.microsoft.com/office/drawing/2014/main" id="{6C02F4BE-6538-4CAD-B506-5FEB41D37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4415" y="3039261"/>
            <a:ext cx="1020166" cy="45718"/>
            <a:chOff x="4886325" y="3371754"/>
            <a:chExt cx="2418492" cy="113728"/>
          </a:xfrm>
          <a:solidFill>
            <a:schemeClr val="accent1"/>
          </a:solidFill>
        </p:grpSpPr>
        <p:sp>
          <p:nvSpPr>
            <p:cNvPr id="40" name="Graphic 78">
              <a:extLst>
                <a:ext uri="{FF2B5EF4-FFF2-40B4-BE49-F238E27FC236}">
                  <a16:creationId xmlns:a16="http://schemas.microsoft.com/office/drawing/2014/main" id="{3937246C-D7B5-4CC9-B979-0999DFD5B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1" name="Graphic 78">
              <a:extLst>
                <a:ext uri="{FF2B5EF4-FFF2-40B4-BE49-F238E27FC236}">
                  <a16:creationId xmlns:a16="http://schemas.microsoft.com/office/drawing/2014/main" id="{559392DF-C926-44F7-920D-C232D60C05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2" name="Graphic 78">
                <a:extLst>
                  <a:ext uri="{FF2B5EF4-FFF2-40B4-BE49-F238E27FC236}">
                    <a16:creationId xmlns:a16="http://schemas.microsoft.com/office/drawing/2014/main" id="{437FE2E3-579D-4AA7-8775-C78D1D5631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A6A05323-CAFA-4D34-83D6-3B23B0208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D49C45E0-CA07-4FD4-9097-BF313F498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1EC741B7-EEE8-43D3-9F8E-C2B4DD1965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27D790E7-ED5B-F546-EEC4-DDF01C9862D1}"/>
              </a:ext>
            </a:extLst>
          </p:cNvPr>
          <p:cNvSpPr>
            <a:spLocks noGrp="1"/>
          </p:cNvSpPr>
          <p:nvPr>
            <p:ph idx="1"/>
          </p:nvPr>
        </p:nvSpPr>
        <p:spPr>
          <a:xfrm>
            <a:off x="318802" y="3151095"/>
            <a:ext cx="5335999" cy="3570827"/>
          </a:xfrm>
        </p:spPr>
        <p:txBody>
          <a:bodyPr>
            <a:normAutofit/>
          </a:bodyPr>
          <a:lstStyle/>
          <a:p>
            <a:pPr>
              <a:lnSpc>
                <a:spcPct val="100000"/>
              </a:lnSpc>
              <a:spcBef>
                <a:spcPts val="0"/>
              </a:spcBef>
              <a:spcAft>
                <a:spcPts val="80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To match international benchmarks of Allied Health Care support as set out in the Aged Care Royal Commission </a:t>
            </a:r>
            <a:r>
              <a:rPr lang="en-US" sz="800" u="sng" dirty="0">
                <a:effectLst/>
                <a:latin typeface="Calibri" panose="020F0502020204030204" pitchFamily="34" charset="0"/>
                <a:ea typeface="Times New Roman" panose="02020603050405020304" pitchFamily="18" charset="0"/>
                <a:cs typeface="Times New Roman" panose="02020603050405020304" pitchFamily="18" charset="0"/>
                <a:hlinkClick r:id="rId2"/>
              </a:rPr>
              <a:t>report</a:t>
            </a: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of 22 minutes of Allied Health Care per day, the estimated shortfall in Allied Health Care workforce facing the Australian aged care system is approximately 25,000 people per year over the next 10 years. This result is affected by several key assumptions:</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There is a continued drain of Allied Care Professionals away from the Aged Care sector due to disparities in pay and conditions between the aged care sector and ‘competing’ areas.</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graduates trained in Allied Health will continue to work in aged care settings at current rates.</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the growth in residential aged care places continues at 2% per annum.</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current occupancy rates of aged care facilities will maintain levels of ~86%.</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there will be no growth in HCP places.</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there will be no growth in CHSP places.</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the current ratio of Allied Health Care professional FTE to headcount will remain stable.</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an increase of current levels of 8 minutes of Allied Health Care per resident in aged care facilities to 22 minutes is the desired standard (e.g., if there is no desired increase, there is no shortfall unless there is a max exodus from the sector).</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That the current ‘mix’ of Allied Health Care professionals stays stable over time and that any changes affect each profession proportionately.</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nSpc>
                <a:spcPct val="100000"/>
              </a:lnSpc>
              <a:spcBef>
                <a:spcPts val="0"/>
              </a:spcBef>
              <a:spcAft>
                <a:spcPts val="80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These assumptions may or may not be realistic. However, regardless of their likelihood, the model enables the user to dial in these or alternative assumptions that to suit alternative scenarios. </a:t>
            </a:r>
            <a:endParaRPr lang="en-AU" sz="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endParaRPr lang="en-AU" sz="800" dirty="0"/>
          </a:p>
        </p:txBody>
      </p:sp>
      <p:pic>
        <p:nvPicPr>
          <p:cNvPr id="4" name="Picture 3" descr="A picture containing chart&#10;&#10;Description automatically generated">
            <a:extLst>
              <a:ext uri="{FF2B5EF4-FFF2-40B4-BE49-F238E27FC236}">
                <a16:creationId xmlns:a16="http://schemas.microsoft.com/office/drawing/2014/main" id="{0B86B5FE-5C4C-D7AD-BEE5-72602BFA3739}"/>
              </a:ext>
            </a:extLst>
          </p:cNvPr>
          <p:cNvPicPr>
            <a:picLocks noChangeAspect="1"/>
          </p:cNvPicPr>
          <p:nvPr/>
        </p:nvPicPr>
        <p:blipFill>
          <a:blip r:embed="rId3"/>
          <a:stretch>
            <a:fillRect/>
          </a:stretch>
        </p:blipFill>
        <p:spPr>
          <a:xfrm>
            <a:off x="5980742" y="2098995"/>
            <a:ext cx="5654663" cy="2587007"/>
          </a:xfrm>
          <a:prstGeom prst="rect">
            <a:avLst/>
          </a:prstGeom>
        </p:spPr>
      </p:pic>
      <p:sp>
        <p:nvSpPr>
          <p:cNvPr id="47" name="Freeform: Shape 46">
            <a:extLst>
              <a:ext uri="{FF2B5EF4-FFF2-40B4-BE49-F238E27FC236}">
                <a16:creationId xmlns:a16="http://schemas.microsoft.com/office/drawing/2014/main" id="{6B6061A8-D267-4967-AF47-C3CC45138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99042" y="5602884"/>
            <a:ext cx="4292956" cy="1255116"/>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9" name="Group 48">
            <a:extLst>
              <a:ext uri="{FF2B5EF4-FFF2-40B4-BE49-F238E27FC236}">
                <a16:creationId xmlns:a16="http://schemas.microsoft.com/office/drawing/2014/main" id="{12DB770A-658D-4212-9BF2-236070D5D7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91063" y="5736410"/>
            <a:ext cx="886141" cy="802496"/>
            <a:chOff x="10948005" y="3272152"/>
            <a:chExt cx="868640" cy="786648"/>
          </a:xfrm>
          <a:solidFill>
            <a:schemeClr val="accent6"/>
          </a:solidFill>
        </p:grpSpPr>
        <p:sp>
          <p:nvSpPr>
            <p:cNvPr id="50" name="Freeform: Shape 49">
              <a:extLst>
                <a:ext uri="{FF2B5EF4-FFF2-40B4-BE49-F238E27FC236}">
                  <a16:creationId xmlns:a16="http://schemas.microsoft.com/office/drawing/2014/main" id="{A9B99195-76A3-4B90-8F45-BAEF05699C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F1029419-581A-4B40-B3E3-BD5931F99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38F181C6-C3A7-463D-B837-E6FB1B080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Graphic 12">
              <a:extLst>
                <a:ext uri="{FF2B5EF4-FFF2-40B4-BE49-F238E27FC236}">
                  <a16:creationId xmlns:a16="http://schemas.microsoft.com/office/drawing/2014/main" id="{FB6F6AFA-67F5-4D3A-839B-6B3980B6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E9F49015-3756-46EC-AF1A-2F33219CB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44C1E606-364B-4793-83A8-61AC96EDBE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4D62BB33-881E-4E43-A746-75C1E7C322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Footer Placeholder 4">
            <a:extLst>
              <a:ext uri="{FF2B5EF4-FFF2-40B4-BE49-F238E27FC236}">
                <a16:creationId xmlns:a16="http://schemas.microsoft.com/office/drawing/2014/main" id="{BDF335DE-194A-9D74-D091-E3264F25B8F8}"/>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558331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0F0C-FAA6-72ED-E3AB-C7A744967B0F}"/>
              </a:ext>
            </a:extLst>
          </p:cNvPr>
          <p:cNvSpPr>
            <a:spLocks noGrp="1"/>
          </p:cNvSpPr>
          <p:nvPr>
            <p:ph type="title"/>
          </p:nvPr>
        </p:nvSpPr>
        <p:spPr>
          <a:xfrm>
            <a:off x="525717" y="1315576"/>
            <a:ext cx="10077557" cy="563560"/>
          </a:xfrm>
        </p:spPr>
        <p:txBody>
          <a:bodyPr>
            <a:normAutofit fontScale="90000"/>
          </a:bodyPr>
          <a:lstStyle/>
          <a:p>
            <a:r>
              <a:rPr lang="en-AU" dirty="0"/>
              <a:t>Results</a:t>
            </a:r>
          </a:p>
        </p:txBody>
      </p:sp>
      <p:sp>
        <p:nvSpPr>
          <p:cNvPr id="3" name="Content Placeholder 2">
            <a:extLst>
              <a:ext uri="{FF2B5EF4-FFF2-40B4-BE49-F238E27FC236}">
                <a16:creationId xmlns:a16="http://schemas.microsoft.com/office/drawing/2014/main" id="{27D790E7-ED5B-F546-EEC4-DDF01C9862D1}"/>
              </a:ext>
            </a:extLst>
          </p:cNvPr>
          <p:cNvSpPr>
            <a:spLocks noGrp="1"/>
          </p:cNvSpPr>
          <p:nvPr>
            <p:ph idx="1"/>
          </p:nvPr>
        </p:nvSpPr>
        <p:spPr>
          <a:xfrm>
            <a:off x="525717" y="2432807"/>
            <a:ext cx="10077557" cy="3638124"/>
          </a:xfrm>
        </p:spPr>
        <p:txBody>
          <a:bodyPr>
            <a:normAutofit fontScale="92500" lnSpcReduction="10000"/>
          </a:bodyPr>
          <a:lstStyle/>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To address this gap by 2030, the estimated increase in Allied Health Care training places and graduates in Australia would need to increase by 3.5x from current levels of approximately 10,000 / year.</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If anecdotal reports regarding differences in parity of pay and conditions between aged care and ‘competing’ sectors are realistic, then such disparity is likely to be a major driver of allied health care staff shortages in aged care over time.</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All else being equal, preventing the current estimated drain of allied health care staff from working in aged care services by equalising pay and conditions between sectors could significantly reduce projected shortfalls in the allied health care workforce.</a:t>
            </a:r>
            <a:endParaRPr lang="en-AU" sz="1800" dirty="0">
              <a:effectLst/>
              <a:latin typeface="Noto Sans Symbols"/>
              <a:ea typeface="Noto Sans Symbols"/>
              <a:cs typeface="Noto Sans Symbols"/>
            </a:endParaRPr>
          </a:p>
          <a:p>
            <a:endParaRPr lang="en-AU" dirty="0"/>
          </a:p>
        </p:txBody>
      </p:sp>
      <p:sp>
        <p:nvSpPr>
          <p:cNvPr id="4" name="Footer Placeholder 3">
            <a:extLst>
              <a:ext uri="{FF2B5EF4-FFF2-40B4-BE49-F238E27FC236}">
                <a16:creationId xmlns:a16="http://schemas.microsoft.com/office/drawing/2014/main" id="{D91068E8-BDFA-CB3F-9C9A-5D2A44C444DC}"/>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194268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AD5F1-68BA-659E-8163-6A7E17F7186B}"/>
              </a:ext>
            </a:extLst>
          </p:cNvPr>
          <p:cNvSpPr>
            <a:spLocks noGrp="1"/>
          </p:cNvSpPr>
          <p:nvPr>
            <p:ph type="title"/>
          </p:nvPr>
        </p:nvSpPr>
        <p:spPr/>
        <p:txBody>
          <a:bodyPr/>
          <a:lstStyle/>
          <a:p>
            <a:r>
              <a:rPr lang="en-AU" dirty="0"/>
              <a:t>Conclusions</a:t>
            </a:r>
          </a:p>
        </p:txBody>
      </p:sp>
      <p:sp>
        <p:nvSpPr>
          <p:cNvPr id="3" name="Content Placeholder 2">
            <a:extLst>
              <a:ext uri="{FF2B5EF4-FFF2-40B4-BE49-F238E27FC236}">
                <a16:creationId xmlns:a16="http://schemas.microsoft.com/office/drawing/2014/main" id="{DFB23E23-68D5-D705-C158-9BC329CCD656}"/>
              </a:ext>
            </a:extLst>
          </p:cNvPr>
          <p:cNvSpPr>
            <a:spLocks noGrp="1"/>
          </p:cNvSpPr>
          <p:nvPr>
            <p:ph idx="1"/>
          </p:nvPr>
        </p:nvSpPr>
        <p:spPr/>
        <p:txBody>
          <a:bodyPr/>
          <a:lstStyle/>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Aged Care Allied Health Workforce Model developed in this project is based on a System Dynamics Framework and uses an accessible web-based platform.</a:t>
            </a:r>
          </a:p>
          <a:p>
            <a:pPr marL="285750" indent="-285750">
              <a:lnSpc>
                <a:spcPct val="107000"/>
              </a:lnSpc>
              <a:spcAft>
                <a:spcPts val="80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model is based on several assumptions about workforce dynamics, aged care funding models and population statistics.</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Aged Care Allied Health Workforce Model’s parameters can be modifiable by the user, making it a flexible and responsive tool for Allied Health workforce planning.</a:t>
            </a:r>
          </a:p>
          <a:p>
            <a:pPr marL="285750" indent="-285750">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Its design allows for adjustments and updates to reflect changing circumstances and priorities.</a:t>
            </a:r>
          </a:p>
          <a:p>
            <a:pPr marL="285750" indent="-285750">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flexibility enhances the model's usefulness in forecasting workforce needs and designing strategies to address them. </a:t>
            </a:r>
            <a:endParaRPr lang="en-AU" dirty="0"/>
          </a:p>
        </p:txBody>
      </p:sp>
      <p:sp>
        <p:nvSpPr>
          <p:cNvPr id="4" name="Footer Placeholder 3">
            <a:extLst>
              <a:ext uri="{FF2B5EF4-FFF2-40B4-BE49-F238E27FC236}">
                <a16:creationId xmlns:a16="http://schemas.microsoft.com/office/drawing/2014/main" id="{4EE75931-02AD-0C42-D399-01B8CFD7F6D4}"/>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54077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2" name="Rectangle 11">
            <a:extLst>
              <a:ext uri="{FF2B5EF4-FFF2-40B4-BE49-F238E27FC236}">
                <a16:creationId xmlns:a16="http://schemas.microsoft.com/office/drawing/2014/main" id="{F420BC5C-C418-4843-B04B-6918968D0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3B1321-012E-EF22-5C61-C37E1FE74511}"/>
              </a:ext>
            </a:extLst>
          </p:cNvPr>
          <p:cNvSpPr>
            <a:spLocks noGrp="1"/>
          </p:cNvSpPr>
          <p:nvPr>
            <p:ph type="title"/>
          </p:nvPr>
        </p:nvSpPr>
        <p:spPr>
          <a:xfrm>
            <a:off x="517871" y="976160"/>
            <a:ext cx="4767930" cy="1848734"/>
          </a:xfrm>
        </p:spPr>
        <p:txBody>
          <a:bodyPr>
            <a:normAutofit/>
          </a:bodyPr>
          <a:lstStyle/>
          <a:p>
            <a:pPr>
              <a:lnSpc>
                <a:spcPct val="90000"/>
              </a:lnSpc>
            </a:pPr>
            <a:r>
              <a:rPr lang="en-AU" sz="3100"/>
              <a:t>New / Alternative Scenarios – Growth in Aged Care places @ 5% p.a.</a:t>
            </a:r>
          </a:p>
        </p:txBody>
      </p:sp>
      <p:sp>
        <p:nvSpPr>
          <p:cNvPr id="53" name="Freeform: Shape 13">
            <a:extLst>
              <a:ext uri="{FF2B5EF4-FFF2-40B4-BE49-F238E27FC236}">
                <a16:creationId xmlns:a16="http://schemas.microsoft.com/office/drawing/2014/main" id="{13E5F285-BD95-4989-B20B-778990159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1648"/>
            <a:ext cx="1839951" cy="1423657"/>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4" name="Graphic 78">
            <a:extLst>
              <a:ext uri="{FF2B5EF4-FFF2-40B4-BE49-F238E27FC236}">
                <a16:creationId xmlns:a16="http://schemas.microsoft.com/office/drawing/2014/main" id="{6C02F4BE-6538-4CAD-B506-5FEB41D37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4415" y="3039261"/>
            <a:ext cx="1020166" cy="45718"/>
            <a:chOff x="4886325" y="3371754"/>
            <a:chExt cx="2418492" cy="113728"/>
          </a:xfrm>
          <a:solidFill>
            <a:schemeClr val="accent1"/>
          </a:solidFill>
        </p:grpSpPr>
        <p:sp>
          <p:nvSpPr>
            <p:cNvPr id="55" name="Graphic 78">
              <a:extLst>
                <a:ext uri="{FF2B5EF4-FFF2-40B4-BE49-F238E27FC236}">
                  <a16:creationId xmlns:a16="http://schemas.microsoft.com/office/drawing/2014/main" id="{3937246C-D7B5-4CC9-B979-0999DFD5B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56" name="Graphic 78">
              <a:extLst>
                <a:ext uri="{FF2B5EF4-FFF2-40B4-BE49-F238E27FC236}">
                  <a16:creationId xmlns:a16="http://schemas.microsoft.com/office/drawing/2014/main" id="{559392DF-C926-44F7-920D-C232D60C05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57" name="Graphic 78">
                <a:extLst>
                  <a:ext uri="{FF2B5EF4-FFF2-40B4-BE49-F238E27FC236}">
                    <a16:creationId xmlns:a16="http://schemas.microsoft.com/office/drawing/2014/main" id="{437FE2E3-579D-4AA7-8775-C78D1D5631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0" name="Graphic 78">
                <a:extLst>
                  <a:ext uri="{FF2B5EF4-FFF2-40B4-BE49-F238E27FC236}">
                    <a16:creationId xmlns:a16="http://schemas.microsoft.com/office/drawing/2014/main" id="{A6A05323-CAFA-4D34-83D6-3B23B0208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8" name="Graphic 78">
                <a:extLst>
                  <a:ext uri="{FF2B5EF4-FFF2-40B4-BE49-F238E27FC236}">
                    <a16:creationId xmlns:a16="http://schemas.microsoft.com/office/drawing/2014/main" id="{D49C45E0-CA07-4FD4-9097-BF313F498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2" name="Graphic 78">
                <a:extLst>
                  <a:ext uri="{FF2B5EF4-FFF2-40B4-BE49-F238E27FC236}">
                    <a16:creationId xmlns:a16="http://schemas.microsoft.com/office/drawing/2014/main" id="{1EC741B7-EEE8-43D3-9F8E-C2B4DD1965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9" name="Content Placeholder 8">
            <a:extLst>
              <a:ext uri="{FF2B5EF4-FFF2-40B4-BE49-F238E27FC236}">
                <a16:creationId xmlns:a16="http://schemas.microsoft.com/office/drawing/2014/main" id="{6B520AC1-23EB-2EB7-D01B-1AB4DE909741}"/>
              </a:ext>
            </a:extLst>
          </p:cNvPr>
          <p:cNvSpPr>
            <a:spLocks noGrp="1"/>
          </p:cNvSpPr>
          <p:nvPr>
            <p:ph idx="1"/>
          </p:nvPr>
        </p:nvSpPr>
        <p:spPr>
          <a:xfrm>
            <a:off x="517871" y="3299404"/>
            <a:ext cx="4767930" cy="2745750"/>
          </a:xfrm>
        </p:spPr>
        <p:txBody>
          <a:bodyPr>
            <a:normAutofit/>
          </a:bodyPr>
          <a:lstStyle/>
          <a:p>
            <a:r>
              <a:rPr lang="en-US" dirty="0"/>
              <a:t>Shortfall is ~35k at 10 years under the same assumptions.</a:t>
            </a:r>
          </a:p>
        </p:txBody>
      </p:sp>
      <p:pic>
        <p:nvPicPr>
          <p:cNvPr id="5" name="Content Placeholder 4">
            <a:extLst>
              <a:ext uri="{FF2B5EF4-FFF2-40B4-BE49-F238E27FC236}">
                <a16:creationId xmlns:a16="http://schemas.microsoft.com/office/drawing/2014/main" id="{685D1328-A484-602E-1900-AA0A591875FA}"/>
              </a:ext>
            </a:extLst>
          </p:cNvPr>
          <p:cNvPicPr>
            <a:picLocks noChangeAspect="1"/>
          </p:cNvPicPr>
          <p:nvPr/>
        </p:nvPicPr>
        <p:blipFill rotWithShape="1">
          <a:blip r:embed="rId2"/>
          <a:srcRect r="32894"/>
          <a:stretch/>
        </p:blipFill>
        <p:spPr>
          <a:xfrm>
            <a:off x="5980742" y="1517610"/>
            <a:ext cx="5654663" cy="3749777"/>
          </a:xfrm>
          <a:prstGeom prst="rect">
            <a:avLst/>
          </a:prstGeom>
        </p:spPr>
      </p:pic>
      <p:sp>
        <p:nvSpPr>
          <p:cNvPr id="59" name="Freeform: Shape 23">
            <a:extLst>
              <a:ext uri="{FF2B5EF4-FFF2-40B4-BE49-F238E27FC236}">
                <a16:creationId xmlns:a16="http://schemas.microsoft.com/office/drawing/2014/main" id="{6B6061A8-D267-4967-AF47-C3CC45138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99042" y="5602884"/>
            <a:ext cx="4292956" cy="1255116"/>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0" name="Group 25">
            <a:extLst>
              <a:ext uri="{FF2B5EF4-FFF2-40B4-BE49-F238E27FC236}">
                <a16:creationId xmlns:a16="http://schemas.microsoft.com/office/drawing/2014/main" id="{12DB770A-658D-4212-9BF2-236070D5D7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91063" y="5736410"/>
            <a:ext cx="886141" cy="802496"/>
            <a:chOff x="10948005" y="3272152"/>
            <a:chExt cx="868640" cy="786648"/>
          </a:xfrm>
          <a:solidFill>
            <a:schemeClr val="accent6"/>
          </a:solidFill>
        </p:grpSpPr>
        <p:sp>
          <p:nvSpPr>
            <p:cNvPr id="61" name="Freeform: Shape 26">
              <a:extLst>
                <a:ext uri="{FF2B5EF4-FFF2-40B4-BE49-F238E27FC236}">
                  <a16:creationId xmlns:a16="http://schemas.microsoft.com/office/drawing/2014/main" id="{A9B99195-76A3-4B90-8F45-BAEF05699C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2" name="Freeform: Shape 27">
              <a:extLst>
                <a:ext uri="{FF2B5EF4-FFF2-40B4-BE49-F238E27FC236}">
                  <a16:creationId xmlns:a16="http://schemas.microsoft.com/office/drawing/2014/main" id="{F1029419-581A-4B40-B3E3-BD5931F99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3" name="Freeform: Shape 28">
              <a:extLst>
                <a:ext uri="{FF2B5EF4-FFF2-40B4-BE49-F238E27FC236}">
                  <a16:creationId xmlns:a16="http://schemas.microsoft.com/office/drawing/2014/main" id="{38F181C6-C3A7-463D-B837-E6FB1B080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30" name="Graphic 12">
              <a:extLst>
                <a:ext uri="{FF2B5EF4-FFF2-40B4-BE49-F238E27FC236}">
                  <a16:creationId xmlns:a16="http://schemas.microsoft.com/office/drawing/2014/main" id="{FB6F6AFA-67F5-4D3A-839B-6B3980B6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4" name="Graphic 15">
              <a:extLst>
                <a:ext uri="{FF2B5EF4-FFF2-40B4-BE49-F238E27FC236}">
                  <a16:creationId xmlns:a16="http://schemas.microsoft.com/office/drawing/2014/main" id="{E9F49015-3756-46EC-AF1A-2F33219CB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2" name="Graphic 15">
              <a:extLst>
                <a:ext uri="{FF2B5EF4-FFF2-40B4-BE49-F238E27FC236}">
                  <a16:creationId xmlns:a16="http://schemas.microsoft.com/office/drawing/2014/main" id="{44C1E606-364B-4793-83A8-61AC96EDBE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5" name="Freeform: Shape 32">
              <a:extLst>
                <a:ext uri="{FF2B5EF4-FFF2-40B4-BE49-F238E27FC236}">
                  <a16:creationId xmlns:a16="http://schemas.microsoft.com/office/drawing/2014/main" id="{4D62BB33-881E-4E43-A746-75C1E7C322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Footer Placeholder 2">
            <a:extLst>
              <a:ext uri="{FF2B5EF4-FFF2-40B4-BE49-F238E27FC236}">
                <a16:creationId xmlns:a16="http://schemas.microsoft.com/office/drawing/2014/main" id="{33BD96FF-EB52-99F7-7BCA-B6F3FD72C9C1}"/>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131566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E154-0CFA-94E5-BB82-204A7520E6BB}"/>
              </a:ext>
            </a:extLst>
          </p:cNvPr>
          <p:cNvSpPr>
            <a:spLocks noGrp="1"/>
          </p:cNvSpPr>
          <p:nvPr>
            <p:ph type="title"/>
          </p:nvPr>
        </p:nvSpPr>
        <p:spPr/>
        <p:txBody>
          <a:bodyPr/>
          <a:lstStyle/>
          <a:p>
            <a:r>
              <a:rPr lang="en-AU" dirty="0"/>
              <a:t>Background</a:t>
            </a:r>
          </a:p>
        </p:txBody>
      </p:sp>
      <p:sp>
        <p:nvSpPr>
          <p:cNvPr id="3" name="Content Placeholder 2">
            <a:extLst>
              <a:ext uri="{FF2B5EF4-FFF2-40B4-BE49-F238E27FC236}">
                <a16:creationId xmlns:a16="http://schemas.microsoft.com/office/drawing/2014/main" id="{78C23452-33B1-EF6B-7341-4A3070862579}"/>
              </a:ext>
            </a:extLst>
          </p:cNvPr>
          <p:cNvSpPr>
            <a:spLocks noGrp="1"/>
          </p:cNvSpPr>
          <p:nvPr>
            <p:ph idx="1"/>
          </p:nvPr>
        </p:nvSpPr>
        <p:spPr/>
        <p:txBody>
          <a:bodyPr/>
          <a:lstStyle/>
          <a:p>
            <a:pPr marL="342900" indent="-342900">
              <a:buFont typeface="Arial" panose="020B0604020202020204" pitchFamily="34" charset="0"/>
              <a:buChar char="•"/>
            </a:pPr>
            <a:r>
              <a:rPr lang="en-AU" dirty="0"/>
              <a:t>Transport, Health, Social &amp; Urban Systems Research Group – University of Melbourne</a:t>
            </a:r>
          </a:p>
          <a:p>
            <a:pPr marL="342900" indent="-342900">
              <a:buFont typeface="Arial" panose="020B0604020202020204" pitchFamily="34" charset="0"/>
              <a:buChar char="•"/>
            </a:pPr>
            <a:r>
              <a:rPr lang="en-AU" dirty="0"/>
              <a:t>Melbourne Centre for Data Science</a:t>
            </a:r>
          </a:p>
          <a:p>
            <a:pPr marL="342900" indent="-342900">
              <a:buFont typeface="Arial" panose="020B0604020202020204" pitchFamily="34" charset="0"/>
              <a:buChar char="•"/>
            </a:pPr>
            <a:r>
              <a:rPr lang="en-AU" dirty="0"/>
              <a:t>Agent-Based Models and System Dynamics models of public health systems (infectious disease, TAC / WorkSafe / NDIS, etc.)</a:t>
            </a:r>
          </a:p>
          <a:p>
            <a:pPr marL="342900" indent="-342900">
              <a:buFont typeface="Arial" panose="020B0604020202020204" pitchFamily="34" charset="0"/>
              <a:buChar char="•"/>
            </a:pPr>
            <a:r>
              <a:rPr lang="en-AU" dirty="0"/>
              <a:t>University of The Sunshine Coast – Centre for Socio-Technical Systems modelling</a:t>
            </a:r>
          </a:p>
          <a:p>
            <a:pPr marL="342900" indent="-342900">
              <a:buFont typeface="Arial" panose="020B0604020202020204" pitchFamily="34" charset="0"/>
              <a:buChar char="•"/>
            </a:pPr>
            <a:r>
              <a:rPr lang="en-AU" dirty="0"/>
              <a:t>University Department of Rural Health – Monash University &amp; </a:t>
            </a:r>
            <a:r>
              <a:rPr lang="en-AU" dirty="0" err="1"/>
              <a:t>Unimelb</a:t>
            </a:r>
            <a:endParaRPr lang="en-AU" dirty="0"/>
          </a:p>
          <a:p>
            <a:pPr marL="342900" indent="-342900">
              <a:buFont typeface="Arial" panose="020B0604020202020204" pitchFamily="34" charset="0"/>
              <a:buChar char="•"/>
            </a:pPr>
            <a:r>
              <a:rPr lang="en-AU" dirty="0"/>
              <a:t>Health Decision Support</a:t>
            </a:r>
          </a:p>
          <a:p>
            <a:endParaRPr lang="en-AU" dirty="0"/>
          </a:p>
        </p:txBody>
      </p:sp>
      <p:sp>
        <p:nvSpPr>
          <p:cNvPr id="4" name="Footer Placeholder 3">
            <a:extLst>
              <a:ext uri="{FF2B5EF4-FFF2-40B4-BE49-F238E27FC236}">
                <a16:creationId xmlns:a16="http://schemas.microsoft.com/office/drawing/2014/main" id="{53C58BA9-F078-8470-2510-F4AC0559DAB5}"/>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89104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18046C2A-51A1-24AC-B235-9675921F6EE0}"/>
              </a:ext>
            </a:extLst>
          </p:cNvPr>
          <p:cNvSpPr>
            <a:spLocks noGrp="1"/>
          </p:cNvSpPr>
          <p:nvPr>
            <p:ph type="title"/>
          </p:nvPr>
        </p:nvSpPr>
        <p:spPr>
          <a:xfrm>
            <a:off x="525717" y="696952"/>
            <a:ext cx="10077196" cy="821794"/>
          </a:xfrm>
        </p:spPr>
        <p:txBody>
          <a:bodyPr>
            <a:normAutofit/>
          </a:bodyPr>
          <a:lstStyle/>
          <a:p>
            <a:r>
              <a:rPr lang="en-US" b="1" dirty="0">
                <a:effectLst/>
                <a:latin typeface="Calibri" panose="020F0502020204030204" pitchFamily="34" charset="0"/>
                <a:ea typeface="Times New Roman" panose="02020603050405020304" pitchFamily="18" charset="0"/>
                <a:cs typeface="Times New Roman" panose="02020603050405020304" pitchFamily="18" charset="0"/>
              </a:rPr>
              <a:t>Headline results</a:t>
            </a:r>
            <a:endParaRPr lang="en-AU" dirty="0"/>
          </a:p>
        </p:txBody>
      </p:sp>
      <p:grpSp>
        <p:nvGrpSpPr>
          <p:cNvPr id="11" name="Graphic 78">
            <a:extLst>
              <a:ext uri="{FF2B5EF4-FFF2-40B4-BE49-F238E27FC236}">
                <a16:creationId xmlns:a16="http://schemas.microsoft.com/office/drawing/2014/main" id="{BC3D4A83-1EFA-4B2C-B330-849E358950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1708814"/>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3508E11F-ACA4-405C-A9FA-2577500EA2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82B1CDA4-B2EA-4968-8276-0552D6D7446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 name="Graphic 78">
                <a:extLst>
                  <a:ext uri="{FF2B5EF4-FFF2-40B4-BE49-F238E27FC236}">
                    <a16:creationId xmlns:a16="http://schemas.microsoft.com/office/drawing/2014/main" id="{F4337472-CDEB-4AFE-BBB9-5A11CA470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6CD67A6D-EAE7-4891-ACC9-4AC0CCF44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F1769489-D4BC-4B3B-9E23-87FCFDAB4E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13E13021-8923-4A4D-84FA-DA886E292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9" name="Freeform: Shape 18">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84683" y="5165905"/>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21A97589-4163-9E0A-8E96-BACDE570DF02}"/>
              </a:ext>
            </a:extLst>
          </p:cNvPr>
          <p:cNvGraphicFramePr>
            <a:graphicFrameLocks noGrp="1"/>
          </p:cNvGraphicFramePr>
          <p:nvPr>
            <p:ph idx="1"/>
            <p:extLst>
              <p:ext uri="{D42A27DB-BD31-4B8C-83A1-F6EECF244321}">
                <p14:modId xmlns:p14="http://schemas.microsoft.com/office/powerpoint/2010/main" val="2560811650"/>
              </p:ext>
            </p:extLst>
          </p:nvPr>
        </p:nvGraphicFramePr>
        <p:xfrm>
          <a:off x="525462" y="1804163"/>
          <a:ext cx="11004385" cy="4407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53829793-81A2-E858-3E3E-201E2CD6250B}"/>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264717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15B-9DF6-C870-73F3-D11BCF43508B}"/>
              </a:ext>
            </a:extLst>
          </p:cNvPr>
          <p:cNvSpPr>
            <a:spLocks noGrp="1"/>
          </p:cNvSpPr>
          <p:nvPr>
            <p:ph type="title"/>
          </p:nvPr>
        </p:nvSpPr>
        <p:spPr/>
        <p:txBody>
          <a:bodyPr/>
          <a:lstStyle/>
          <a:p>
            <a:r>
              <a:rPr lang="en-AU" dirty="0"/>
              <a:t>The data</a:t>
            </a:r>
          </a:p>
        </p:txBody>
      </p:sp>
      <p:sp>
        <p:nvSpPr>
          <p:cNvPr id="3" name="Content Placeholder 2">
            <a:extLst>
              <a:ext uri="{FF2B5EF4-FFF2-40B4-BE49-F238E27FC236}">
                <a16:creationId xmlns:a16="http://schemas.microsoft.com/office/drawing/2014/main" id="{85356287-632F-04B0-BE9C-CFFC7F2AB791}"/>
              </a:ext>
            </a:extLst>
          </p:cNvPr>
          <p:cNvSpPr>
            <a:spLocks noGrp="1"/>
          </p:cNvSpPr>
          <p:nvPr>
            <p:ph idx="1"/>
          </p:nvPr>
        </p:nvSpPr>
        <p:spPr/>
        <p:txBody>
          <a:bodyPr>
            <a:normAutofit fontScale="92500" lnSpcReduction="20000"/>
          </a:bodyPr>
          <a:lstStyle/>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The total number of people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eligible for </a:t>
            </a:r>
            <a:r>
              <a:rPr lang="en-US" sz="1800" dirty="0">
                <a:solidFill>
                  <a:srgbClr val="000000"/>
                </a:solidFill>
                <a:effectLst/>
                <a:latin typeface="Noto Sans Symbols"/>
                <a:ea typeface="Noto Sans Symbols"/>
                <a:cs typeface="Noto Sans Symbols"/>
              </a:rPr>
              <a:t>aged care services</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(those over 65 years</a:t>
            </a:r>
            <a:r>
              <a:rPr lang="en-US" sz="1800" dirty="0">
                <a:solidFill>
                  <a:srgbClr val="000000"/>
                </a:solidFill>
                <a:effectLst/>
                <a:latin typeface="Noto Sans Symbols"/>
                <a:ea typeface="Noto Sans Symbols"/>
                <a:cs typeface="Noto Sans Symbols"/>
              </a:rPr>
              <a:t> and Aboriginal &amp; Torres-Straight Islanders aged &gt; 55 years</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Noto Sans Symbols"/>
                <a:ea typeface="Noto Sans Symbols"/>
                <a:cs typeface="Noto Sans Symbols"/>
              </a:rPr>
              <a:t>is expected to grow from approximately ~4.35m to ~5.65m between 2023 and 2033.</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Growth in the number of people becoming eligible for aged care services over time is currently accelerating and expected to peak in around 2029. </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is no clear consensus on the number of allied health care professionals working in the three main areas of Commonwealth-funded aged care</a:t>
            </a:r>
            <a:r>
              <a:rPr lang="en-US" sz="1800" dirty="0">
                <a:solidFill>
                  <a:srgbClr val="000000"/>
                </a:solidFill>
                <a:effectLst/>
                <a:latin typeface="Noto Sans Symbols"/>
                <a:ea typeface="Noto Sans Symbols"/>
                <a:cs typeface="Noto Sans Symbols"/>
              </a:rPr>
              <a:t> (residential care, Home Care Packages (HCP), and Commonwealth Home Care Support Packages (CHSP).</a:t>
            </a:r>
            <a:endParaRPr lang="en-AU" sz="1800" dirty="0">
              <a:effectLst/>
              <a:latin typeface="Noto Sans Symbols"/>
              <a:ea typeface="Noto Sans Symbols"/>
              <a:cs typeface="Noto Sans Symbols"/>
            </a:endParaRPr>
          </a:p>
          <a:p>
            <a:endParaRPr lang="en-AU" dirty="0"/>
          </a:p>
        </p:txBody>
      </p:sp>
      <p:sp>
        <p:nvSpPr>
          <p:cNvPr id="4" name="Footer Placeholder 3">
            <a:extLst>
              <a:ext uri="{FF2B5EF4-FFF2-40B4-BE49-F238E27FC236}">
                <a16:creationId xmlns:a16="http://schemas.microsoft.com/office/drawing/2014/main" id="{4811210A-798D-407D-214B-67180C0C1E77}"/>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20176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15B-9DF6-C870-73F3-D11BCF43508B}"/>
              </a:ext>
            </a:extLst>
          </p:cNvPr>
          <p:cNvSpPr>
            <a:spLocks noGrp="1"/>
          </p:cNvSpPr>
          <p:nvPr>
            <p:ph type="title"/>
          </p:nvPr>
        </p:nvSpPr>
        <p:spPr/>
        <p:txBody>
          <a:bodyPr/>
          <a:lstStyle/>
          <a:p>
            <a:r>
              <a:rPr lang="en-AU" dirty="0"/>
              <a:t>The data</a:t>
            </a:r>
          </a:p>
        </p:txBody>
      </p:sp>
      <p:sp>
        <p:nvSpPr>
          <p:cNvPr id="3" name="Content Placeholder 2">
            <a:extLst>
              <a:ext uri="{FF2B5EF4-FFF2-40B4-BE49-F238E27FC236}">
                <a16:creationId xmlns:a16="http://schemas.microsoft.com/office/drawing/2014/main" id="{85356287-632F-04B0-BE9C-CFFC7F2AB791}"/>
              </a:ext>
            </a:extLst>
          </p:cNvPr>
          <p:cNvSpPr>
            <a:spLocks noGrp="1"/>
          </p:cNvSpPr>
          <p:nvPr>
            <p:ph idx="1"/>
          </p:nvPr>
        </p:nvSpPr>
        <p:spPr>
          <a:xfrm>
            <a:off x="525717" y="2521885"/>
            <a:ext cx="10077557" cy="3912471"/>
          </a:xfrm>
        </p:spPr>
        <p:txBody>
          <a:bodyPr>
            <a:normAutofit fontScale="92500" lnSpcReduction="10000"/>
          </a:bodyPr>
          <a:lstStyle/>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Given the part-time work status of many employees, there are difficulties in estimating the true balance between ‘headcount’ of allied health care staff and FTE staff / EFT– it is acknowledged in many reports that some people are ‘double-counted’ between systems.</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We estimate that the total estimated number of Allied Health Care professionals working in aged care at present is approximately 38,000. This compares to approximately 114k nursing staff and 239k certificate-qualified staff.</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We estimate that there are around 1.8 aged care staff employed for each FTE position (35 hours) across all professions in the sector, with approximately 2.3 Allied Health Care headcount employed per Allied Health Care FTE.  </a:t>
            </a:r>
            <a:endParaRPr lang="en-AU" sz="1800" dirty="0">
              <a:effectLst/>
              <a:latin typeface="Noto Sans Symbols"/>
              <a:ea typeface="Noto Sans Symbols"/>
              <a:cs typeface="Noto Sans Symbols"/>
            </a:endParaRPr>
          </a:p>
        </p:txBody>
      </p:sp>
      <p:sp>
        <p:nvSpPr>
          <p:cNvPr id="4" name="Footer Placeholder 3">
            <a:extLst>
              <a:ext uri="{FF2B5EF4-FFF2-40B4-BE49-F238E27FC236}">
                <a16:creationId xmlns:a16="http://schemas.microsoft.com/office/drawing/2014/main" id="{F4F628E9-A591-7D73-6E6B-9808FFBED499}"/>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134009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15B-9DF6-C870-73F3-D11BCF43508B}"/>
              </a:ext>
            </a:extLst>
          </p:cNvPr>
          <p:cNvSpPr>
            <a:spLocks noGrp="1"/>
          </p:cNvSpPr>
          <p:nvPr>
            <p:ph type="title"/>
          </p:nvPr>
        </p:nvSpPr>
        <p:spPr/>
        <p:txBody>
          <a:bodyPr/>
          <a:lstStyle/>
          <a:p>
            <a:r>
              <a:rPr lang="en-AU" dirty="0"/>
              <a:t>The data</a:t>
            </a:r>
          </a:p>
        </p:txBody>
      </p:sp>
      <p:sp>
        <p:nvSpPr>
          <p:cNvPr id="3" name="Content Placeholder 2">
            <a:extLst>
              <a:ext uri="{FF2B5EF4-FFF2-40B4-BE49-F238E27FC236}">
                <a16:creationId xmlns:a16="http://schemas.microsoft.com/office/drawing/2014/main" id="{85356287-632F-04B0-BE9C-CFFC7F2AB791}"/>
              </a:ext>
            </a:extLst>
          </p:cNvPr>
          <p:cNvSpPr>
            <a:spLocks noGrp="1"/>
          </p:cNvSpPr>
          <p:nvPr>
            <p:ph idx="1"/>
          </p:nvPr>
        </p:nvSpPr>
        <p:spPr>
          <a:xfrm>
            <a:off x="525717" y="2521885"/>
            <a:ext cx="10077557" cy="3912471"/>
          </a:xfrm>
        </p:spPr>
        <p:txBody>
          <a:bodyPr>
            <a:normAutofit fontScale="92500"/>
          </a:bodyPr>
          <a:lstStyle/>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There are currently no reliable data on the number of Allied Health practitioners in Australia. Australian Health Practitioner Regulation Agency (AHPRA) data is based on 16 Allied Health categories. No national data on non-AHPRA registered allied health practitioners is available.</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There are currently no reliable data on the number of Allied Health training places available in Australia nor current enrollments. We estimate the current available intake to be in the order of ~10,000 per year.</a:t>
            </a:r>
            <a:endParaRPr lang="en-AU" sz="1800" dirty="0">
              <a:effectLst/>
              <a:latin typeface="Noto Sans Symbols"/>
              <a:ea typeface="Noto Sans Symbols"/>
              <a:cs typeface="Noto Sans Symbols"/>
            </a:endParaRPr>
          </a:p>
          <a:p>
            <a:pPr marL="342900" lvl="0" indent="-342900">
              <a:lnSpc>
                <a:spcPct val="150000"/>
              </a:lnSpc>
              <a:spcAft>
                <a:spcPts val="800"/>
              </a:spcAft>
              <a:buFont typeface="Arial" panose="020B0604020202020204" pitchFamily="34" charset="0"/>
              <a:buChar char="●"/>
            </a:pPr>
            <a:r>
              <a:rPr lang="en-US" sz="1800" dirty="0">
                <a:solidFill>
                  <a:srgbClr val="000000"/>
                </a:solidFill>
                <a:effectLst/>
                <a:latin typeface="Noto Sans Symbols"/>
                <a:ea typeface="Noto Sans Symbols"/>
                <a:cs typeface="Noto Sans Symbols"/>
              </a:rPr>
              <a:t>The drivers of staff leaving the system are well documented and include discrepancies in parity of pay and conditions between sectors. The strength of factors driving allied health care professionals to and from sectors is uncertain.</a:t>
            </a:r>
            <a:endParaRPr lang="en-AU" sz="1800" dirty="0">
              <a:effectLst/>
              <a:latin typeface="Noto Sans Symbols"/>
              <a:ea typeface="Noto Sans Symbols"/>
              <a:cs typeface="Noto Sans Symbols"/>
            </a:endParaRPr>
          </a:p>
        </p:txBody>
      </p:sp>
      <p:sp>
        <p:nvSpPr>
          <p:cNvPr id="4" name="Footer Placeholder 3">
            <a:extLst>
              <a:ext uri="{FF2B5EF4-FFF2-40B4-BE49-F238E27FC236}">
                <a16:creationId xmlns:a16="http://schemas.microsoft.com/office/drawing/2014/main" id="{363A8E74-D5CD-63C9-352D-5E3FC8F68588}"/>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02718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15B-9DF6-C870-73F3-D11BCF43508B}"/>
              </a:ext>
            </a:extLst>
          </p:cNvPr>
          <p:cNvSpPr>
            <a:spLocks noGrp="1"/>
          </p:cNvSpPr>
          <p:nvPr>
            <p:ph type="title"/>
          </p:nvPr>
        </p:nvSpPr>
        <p:spPr/>
        <p:txBody>
          <a:bodyPr/>
          <a:lstStyle/>
          <a:p>
            <a:r>
              <a:rPr lang="en-AU" dirty="0"/>
              <a:t>The model</a:t>
            </a:r>
          </a:p>
        </p:txBody>
      </p:sp>
      <p:sp>
        <p:nvSpPr>
          <p:cNvPr id="3" name="Content Placeholder 2">
            <a:extLst>
              <a:ext uri="{FF2B5EF4-FFF2-40B4-BE49-F238E27FC236}">
                <a16:creationId xmlns:a16="http://schemas.microsoft.com/office/drawing/2014/main" id="{85356287-632F-04B0-BE9C-CFFC7F2AB791}"/>
              </a:ext>
            </a:extLst>
          </p:cNvPr>
          <p:cNvSpPr>
            <a:spLocks noGrp="1"/>
          </p:cNvSpPr>
          <p:nvPr>
            <p:ph idx="1"/>
          </p:nvPr>
        </p:nvSpPr>
        <p:spPr>
          <a:xfrm>
            <a:off x="525717" y="2521885"/>
            <a:ext cx="10077557" cy="3912471"/>
          </a:xfrm>
        </p:spPr>
        <p:txBody>
          <a:bodyPr>
            <a:normAutofit/>
          </a:bodyPr>
          <a:lstStyle/>
          <a:p>
            <a:pPr marL="342900" lvl="0" indent="-342900">
              <a:lnSpc>
                <a:spcPct val="150000"/>
              </a:lnSpc>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model is a System-Dynamics model, built in a flexible, cloud-based platform.</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model has been built to reflect the investigators’ current understanding of the aged care system.</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model unfolds over a period of 10 years from 2023 to 2033.</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model is not static and should be regarded as ‘Version 1.0’.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All parameters in the model are flexible and new versions of the model can be easily constructed in response to changing conditions or new / updated data, theory or other information.</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0425B8D-D73D-A299-178F-1F88D2EC831B}"/>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252488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515B-9DF6-C870-73F3-D11BCF43508B}"/>
              </a:ext>
            </a:extLst>
          </p:cNvPr>
          <p:cNvSpPr>
            <a:spLocks noGrp="1"/>
          </p:cNvSpPr>
          <p:nvPr>
            <p:ph type="title"/>
          </p:nvPr>
        </p:nvSpPr>
        <p:spPr/>
        <p:txBody>
          <a:bodyPr/>
          <a:lstStyle/>
          <a:p>
            <a:r>
              <a:rPr lang="en-AU" dirty="0"/>
              <a:t>The model</a:t>
            </a:r>
          </a:p>
        </p:txBody>
      </p:sp>
      <p:sp>
        <p:nvSpPr>
          <p:cNvPr id="3" name="Content Placeholder 2">
            <a:extLst>
              <a:ext uri="{FF2B5EF4-FFF2-40B4-BE49-F238E27FC236}">
                <a16:creationId xmlns:a16="http://schemas.microsoft.com/office/drawing/2014/main" id="{85356287-632F-04B0-BE9C-CFFC7F2AB791}"/>
              </a:ext>
            </a:extLst>
          </p:cNvPr>
          <p:cNvSpPr>
            <a:spLocks noGrp="1"/>
          </p:cNvSpPr>
          <p:nvPr>
            <p:ph idx="1"/>
          </p:nvPr>
        </p:nvSpPr>
        <p:spPr>
          <a:xfrm>
            <a:off x="525717" y="2521885"/>
            <a:ext cx="10077557" cy="3912471"/>
          </a:xfrm>
        </p:spPr>
        <p:txBody>
          <a:bodyPr vert="horz" lIns="91440" tIns="45720" rIns="91440" bIns="45720" rtlCol="0" anchor="t">
            <a:normAutofit/>
          </a:bodyPr>
          <a:lstStyle/>
          <a:p>
            <a:pPr marL="342900" lvl="0" indent="-342900">
              <a:lnSpc>
                <a:spcPct val="150000"/>
              </a:lnSpc>
              <a:buFont typeface="Symbol" panose="05050102010706020507" pitchFamily="18" charset="2"/>
              <a:buChar char=""/>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 model can be easily shared between users and contains a flexible dashboard highlighting headline measures of interest (see Figure 2 in report).</a:t>
            </a:r>
          </a:p>
          <a:p>
            <a:pPr marL="342900" lvl="0" indent="-342900">
              <a:lnSpc>
                <a:spcPct val="150000"/>
              </a:lnSpc>
              <a:buFont typeface="Symbol" panose="05050102010706020507" pitchFamily="18" charset="2"/>
              <a:buChar char=""/>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 model is documented and contains a companion set of references and assumptions in an Excel table (see Appendix A) that should be kept updated for interpretation and transparency.</a:t>
            </a:r>
          </a:p>
          <a:p>
            <a:pPr marL="342900" indent="-342900">
              <a:lnSpc>
                <a:spcPct val="150000"/>
              </a:lnSpc>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The Appendix containing current model assumptions can be viewed </a:t>
            </a:r>
            <a:r>
              <a:rPr lang="en-US" sz="18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2"/>
              </a:rPr>
              <a:t>here </a:t>
            </a:r>
            <a:r>
              <a:rPr lang="en-US" sz="18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rPr>
              <a:t>.</a:t>
            </a:r>
            <a:endParaRPr lang="en-AU"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AU" sz="1800" dirty="0">
                <a:effectLst/>
                <a:latin typeface="Calibri"/>
                <a:ea typeface="Times New Roman" panose="02020603050405020304" pitchFamily="18" charset="0"/>
                <a:cs typeface="Times New Roman"/>
              </a:rPr>
              <a:t>A short video tutorial explaining the construction of the model and how it can be used is available here: </a:t>
            </a:r>
            <a:r>
              <a:rPr lang="en-AU" sz="1800" dirty="0">
                <a:effectLst/>
                <a:latin typeface="Calibri"/>
                <a:ea typeface="Times New Roman" panose="02020603050405020304" pitchFamily="18" charset="0"/>
                <a:cs typeface="Times New Roman"/>
                <a:hlinkClick r:id="rId3"/>
              </a:rPr>
              <a:t>https://vimeo.com/814131892#t=9</a:t>
            </a:r>
            <a:r>
              <a:rPr lang="en-AU" sz="1800" dirty="0">
                <a:effectLst/>
                <a:latin typeface="Calibri"/>
                <a:ea typeface="Times New Roman" panose="02020603050405020304" pitchFamily="18" charset="0"/>
                <a:cs typeface="Times New Roman"/>
              </a:rPr>
              <a:t> (it’s low budget….)</a:t>
            </a:r>
          </a:p>
        </p:txBody>
      </p:sp>
      <p:sp>
        <p:nvSpPr>
          <p:cNvPr id="4" name="Footer Placeholder 3">
            <a:extLst>
              <a:ext uri="{FF2B5EF4-FFF2-40B4-BE49-F238E27FC236}">
                <a16:creationId xmlns:a16="http://schemas.microsoft.com/office/drawing/2014/main" id="{EB7B4997-4612-2CF4-28B2-4643CD884C04}"/>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44023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67DDF-0016-B38A-E699-69037537B660}"/>
              </a:ext>
            </a:extLst>
          </p:cNvPr>
          <p:cNvSpPr>
            <a:spLocks noGrp="1"/>
          </p:cNvSpPr>
          <p:nvPr>
            <p:ph type="title"/>
          </p:nvPr>
        </p:nvSpPr>
        <p:spPr/>
        <p:txBody>
          <a:bodyPr/>
          <a:lstStyle/>
          <a:p>
            <a:r>
              <a:rPr lang="en-AU"/>
              <a:t>The model</a:t>
            </a:r>
            <a:endParaRPr lang="en-AU" dirty="0"/>
          </a:p>
        </p:txBody>
      </p:sp>
      <p:pic>
        <p:nvPicPr>
          <p:cNvPr id="4" name="Content Placeholder 3" descr="Diagram&#10;&#10;Description automatically generated">
            <a:extLst>
              <a:ext uri="{FF2B5EF4-FFF2-40B4-BE49-F238E27FC236}">
                <a16:creationId xmlns:a16="http://schemas.microsoft.com/office/drawing/2014/main" id="{97FFF045-59DA-CCC5-7826-77FF4746F832}"/>
              </a:ext>
            </a:extLst>
          </p:cNvPr>
          <p:cNvPicPr>
            <a:picLocks noGrp="1" noChangeAspect="1"/>
          </p:cNvPicPr>
          <p:nvPr>
            <p:ph idx="1"/>
          </p:nvPr>
        </p:nvPicPr>
        <p:blipFill>
          <a:blip r:embed="rId2"/>
          <a:stretch>
            <a:fillRect/>
          </a:stretch>
        </p:blipFill>
        <p:spPr>
          <a:xfrm>
            <a:off x="3366501" y="787068"/>
            <a:ext cx="7957281" cy="5518760"/>
          </a:xfrm>
          <a:prstGeom prst="rect">
            <a:avLst/>
          </a:prstGeom>
        </p:spPr>
      </p:pic>
      <p:sp>
        <p:nvSpPr>
          <p:cNvPr id="3" name="Footer Placeholder 2">
            <a:extLst>
              <a:ext uri="{FF2B5EF4-FFF2-40B4-BE49-F238E27FC236}">
                <a16:creationId xmlns:a16="http://schemas.microsoft.com/office/drawing/2014/main" id="{ABE0B588-D578-CFC6-4A7B-AE92AC062FC9}"/>
              </a:ext>
            </a:extLst>
          </p:cNvPr>
          <p:cNvSpPr>
            <a:spLocks noGrp="1"/>
          </p:cNvSpPr>
          <p:nvPr>
            <p:ph type="ftr" sz="quarter" idx="11"/>
          </p:nvPr>
        </p:nvSpPr>
        <p:spPr/>
        <p:txBody>
          <a:bodyPr/>
          <a:lstStyle/>
          <a:p>
            <a:r>
              <a:rPr lang="en-US"/>
              <a:t>Commissioned by: AUSTRALIAN COUNCIL OF DEANS OF HEALTH SCIENCES</a:t>
            </a:r>
          </a:p>
        </p:txBody>
      </p:sp>
    </p:spTree>
    <p:extLst>
      <p:ext uri="{BB962C8B-B14F-4D97-AF65-F5344CB8AC3E}">
        <p14:creationId xmlns:p14="http://schemas.microsoft.com/office/powerpoint/2010/main" val="3941472006"/>
      </p:ext>
    </p:extLst>
  </p:cSld>
  <p:clrMapOvr>
    <a:masterClrMapping/>
  </p:clrMapOvr>
</p:sld>
</file>

<file path=ppt/theme/theme1.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054142C5B5D4B8C99E9FB10779CAB" ma:contentTypeVersion="17" ma:contentTypeDescription="Create a new document." ma:contentTypeScope="" ma:versionID="4746894c4db05955916c025f5b3622e8">
  <xsd:schema xmlns:xsd="http://www.w3.org/2001/XMLSchema" xmlns:xs="http://www.w3.org/2001/XMLSchema" xmlns:p="http://schemas.microsoft.com/office/2006/metadata/properties" xmlns:ns2="4a84e3ec-4587-4418-b23a-bd5009477010" xmlns:ns3="79faf93c-7b46-4b26-8966-6d698e8b4062" targetNamespace="http://schemas.microsoft.com/office/2006/metadata/properties" ma:root="true" ma:fieldsID="1051ce1513c75dce2473dc341693d3ea" ns2:_="" ns3:_="">
    <xsd:import namespace="4a84e3ec-4587-4418-b23a-bd5009477010"/>
    <xsd:import namespace="79faf93c-7b46-4b26-8966-6d698e8b40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84e3ec-4587-4418-b23a-bd5009477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d0f5a8-1cae-497c-8626-323dd4f94b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faf93c-7b46-4b26-8966-6d698e8b406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2c48bb7-3aca-46f5-8d8e-a282f3998c12}" ma:internalName="TaxCatchAll" ma:showField="CatchAllData" ma:web="79faf93c-7b46-4b26-8966-6d698e8b40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3A43C9-4BBF-4D10-A373-8B4646D80502}"/>
</file>

<file path=customXml/itemProps2.xml><?xml version="1.0" encoding="utf-8"?>
<ds:datastoreItem xmlns:ds="http://schemas.openxmlformats.org/officeDocument/2006/customXml" ds:itemID="{723074BE-73A0-4C6D-979B-3500F9F77A6C}"/>
</file>

<file path=docProps/app.xml><?xml version="1.0" encoding="utf-8"?>
<Properties xmlns="http://schemas.openxmlformats.org/officeDocument/2006/extended-properties" xmlns:vt="http://schemas.openxmlformats.org/officeDocument/2006/docPropsVTypes">
  <TotalTime>644</TotalTime>
  <Words>1965</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Avenir Next LT Pro</vt:lpstr>
      <vt:lpstr>Avenir Next LT Pro Light</vt:lpstr>
      <vt:lpstr>Calibri</vt:lpstr>
      <vt:lpstr>Georgia Pro Semibold</vt:lpstr>
      <vt:lpstr>Noto Sans Symbols</vt:lpstr>
      <vt:lpstr>Symbol</vt:lpstr>
      <vt:lpstr>RocaVTI</vt:lpstr>
      <vt:lpstr>Aged Care Allied Health Workforce Modelling Project </vt:lpstr>
      <vt:lpstr>Background</vt:lpstr>
      <vt:lpstr>Headline results</vt:lpstr>
      <vt:lpstr>The data</vt:lpstr>
      <vt:lpstr>The data</vt:lpstr>
      <vt:lpstr>The data</vt:lpstr>
      <vt:lpstr>The model</vt:lpstr>
      <vt:lpstr>The model</vt:lpstr>
      <vt:lpstr>The model</vt:lpstr>
      <vt:lpstr>The model</vt:lpstr>
      <vt:lpstr>The model</vt:lpstr>
      <vt:lpstr>Appendices</vt:lpstr>
      <vt:lpstr>Results</vt:lpstr>
      <vt:lpstr>Results</vt:lpstr>
      <vt:lpstr>Results</vt:lpstr>
      <vt:lpstr>Conclusions</vt:lpstr>
      <vt:lpstr>New / Alternative Scenarios – Growth in Aged Care places @ 5% 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Aged Care Allied Health Workforce Modelling Project</dc:title>
  <dc:creator>Jason Thompson</dc:creator>
  <cp:lastModifiedBy>Shaun McDonagh</cp:lastModifiedBy>
  <cp:revision>6</cp:revision>
  <cp:lastPrinted>2023-08-05T23:38:19Z</cp:lastPrinted>
  <dcterms:created xsi:type="dcterms:W3CDTF">2023-05-22T04:54:16Z</dcterms:created>
  <dcterms:modified xsi:type="dcterms:W3CDTF">2023-10-23T07:10:11Z</dcterms:modified>
</cp:coreProperties>
</file>